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7"/>
  </p:notesMasterIdLst>
  <p:handoutMasterIdLst>
    <p:handoutMasterId r:id="rId38"/>
  </p:handoutMasterIdLst>
  <p:sldIdLst>
    <p:sldId id="277" r:id="rId2"/>
    <p:sldId id="257" r:id="rId3"/>
    <p:sldId id="267" r:id="rId4"/>
    <p:sldId id="289" r:id="rId5"/>
    <p:sldId id="258" r:id="rId6"/>
    <p:sldId id="290" r:id="rId7"/>
    <p:sldId id="291" r:id="rId8"/>
    <p:sldId id="288" r:id="rId9"/>
    <p:sldId id="315" r:id="rId10"/>
    <p:sldId id="293" r:id="rId11"/>
    <p:sldId id="294" r:id="rId12"/>
    <p:sldId id="295" r:id="rId13"/>
    <p:sldId id="296" r:id="rId14"/>
    <p:sldId id="299" r:id="rId15"/>
    <p:sldId id="297" r:id="rId16"/>
    <p:sldId id="300" r:id="rId17"/>
    <p:sldId id="298" r:id="rId18"/>
    <p:sldId id="301" r:id="rId19"/>
    <p:sldId id="302" r:id="rId20"/>
    <p:sldId id="303" r:id="rId21"/>
    <p:sldId id="304" r:id="rId22"/>
    <p:sldId id="305" r:id="rId23"/>
    <p:sldId id="286" r:id="rId24"/>
    <p:sldId id="307" r:id="rId25"/>
    <p:sldId id="308" r:id="rId26"/>
    <p:sldId id="306" r:id="rId27"/>
    <p:sldId id="309" r:id="rId28"/>
    <p:sldId id="310" r:id="rId29"/>
    <p:sldId id="287" r:id="rId30"/>
    <p:sldId id="311" r:id="rId31"/>
    <p:sldId id="312" r:id="rId32"/>
    <p:sldId id="313" r:id="rId33"/>
    <p:sldId id="314" r:id="rId34"/>
    <p:sldId id="284" r:id="rId35"/>
    <p:sldId id="275" r:id="rId36"/>
  </p:sldIdLst>
  <p:sldSz cx="9144000" cy="6858000" type="screen4x3"/>
  <p:notesSz cx="9144000" cy="6858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A906"/>
    <a:srgbClr val="99BCEF"/>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15" autoAdjust="0"/>
    <p:restoredTop sz="82438" autoAdjust="0"/>
  </p:normalViewPr>
  <p:slideViewPr>
    <p:cSldViewPr>
      <p:cViewPr varScale="1">
        <p:scale>
          <a:sx n="76" d="100"/>
          <a:sy n="76" d="100"/>
        </p:scale>
        <p:origin x="1590" y="66"/>
      </p:cViewPr>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658" name="Rectangle 2"/>
          <p:cNvSpPr>
            <a:spLocks noGrp="1" noChangeArrowheads="1"/>
          </p:cNvSpPr>
          <p:nvPr>
            <p:ph type="hdr" sz="quarter"/>
          </p:nvPr>
        </p:nvSpPr>
        <p:spPr bwMode="auto">
          <a:xfrm>
            <a:off x="0"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70659" name="Rectangle 3"/>
          <p:cNvSpPr>
            <a:spLocks noGrp="1" noChangeArrowheads="1"/>
          </p:cNvSpPr>
          <p:nvPr>
            <p:ph type="dt" sz="quarter" idx="1"/>
          </p:nvPr>
        </p:nvSpPr>
        <p:spPr bwMode="auto">
          <a:xfrm>
            <a:off x="5179484"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70660" name="Rectangle 4"/>
          <p:cNvSpPr>
            <a:spLocks noGrp="1" noChangeArrowheads="1"/>
          </p:cNvSpPr>
          <p:nvPr>
            <p:ph type="ftr" sz="quarter" idx="2"/>
          </p:nvPr>
        </p:nvSpPr>
        <p:spPr bwMode="auto">
          <a:xfrm>
            <a:off x="0" y="651391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70661" name="Rectangle 5"/>
          <p:cNvSpPr>
            <a:spLocks noGrp="1" noChangeArrowheads="1"/>
          </p:cNvSpPr>
          <p:nvPr>
            <p:ph type="sldNum" sz="quarter" idx="3"/>
          </p:nvPr>
        </p:nvSpPr>
        <p:spPr bwMode="auto">
          <a:xfrm>
            <a:off x="5179484" y="651391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C69FFDFA-9694-4969-9E88-99964D1A5CB9}" type="slidenum">
              <a:rPr lang="en-US"/>
              <a:pPr/>
              <a:t>‹#›</a:t>
            </a:fld>
            <a:endParaRPr lang="en-US"/>
          </a:p>
        </p:txBody>
      </p:sp>
    </p:spTree>
    <p:extLst>
      <p:ext uri="{BB962C8B-B14F-4D97-AF65-F5344CB8AC3E}">
        <p14:creationId xmlns:p14="http://schemas.microsoft.com/office/powerpoint/2010/main" val="188096054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wmf>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30.png>
</file>

<file path=ppt/media/image24.png>
</file>

<file path=ppt/media/image240.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1"/>
            <a:ext cx="3962400" cy="344091"/>
          </a:xfrm>
          <a:prstGeom prst="rect">
            <a:avLst/>
          </a:prstGeom>
        </p:spPr>
        <p:txBody>
          <a:bodyPr vert="horz" lIns="91440" tIns="45720" rIns="91440" bIns="45720" rtlCol="0"/>
          <a:lstStyle>
            <a:lvl1pPr algn="r">
              <a:defRPr sz="1200"/>
            </a:lvl1pPr>
          </a:lstStyle>
          <a:p>
            <a:fld id="{72D6531E-39FC-41A2-857C-929EC5B44830}" type="datetimeFigureOut">
              <a:rPr lang="en-US" smtClean="0"/>
              <a:t>16/09/2014</a:t>
            </a:fld>
            <a:endParaRPr lang="en-US"/>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953ABB52-6BF5-4DC8-B946-D684B1987662}" type="slidenum">
              <a:rPr lang="en-US" smtClean="0"/>
              <a:t>‹#›</a:t>
            </a:fld>
            <a:endParaRPr lang="en-US"/>
          </a:p>
        </p:txBody>
      </p:sp>
    </p:spTree>
    <p:extLst>
      <p:ext uri="{BB962C8B-B14F-4D97-AF65-F5344CB8AC3E}">
        <p14:creationId xmlns:p14="http://schemas.microsoft.com/office/powerpoint/2010/main" val="42068307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Version:</a:t>
            </a:r>
            <a:r>
              <a:rPr lang="en-US" baseline="0" smtClean="0"/>
              <a:t> 1.0</a:t>
            </a:r>
          </a:p>
          <a:p>
            <a:r>
              <a:rPr lang="en-US" baseline="0" smtClean="0"/>
              <a:t>Last update: September 13, 2014</a:t>
            </a:r>
            <a:endParaRPr lang="en-US" smtClean="0"/>
          </a:p>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1</a:t>
            </a:fld>
            <a:endParaRPr lang="en-US"/>
          </a:p>
        </p:txBody>
      </p:sp>
    </p:spTree>
    <p:extLst>
      <p:ext uri="{BB962C8B-B14F-4D97-AF65-F5344CB8AC3E}">
        <p14:creationId xmlns:p14="http://schemas.microsoft.com/office/powerpoint/2010/main" val="34022329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Một</a:t>
            </a:r>
            <a:r>
              <a:rPr lang="en-US" sz="1200" kern="1200" baseline="0" smtClean="0">
                <a:solidFill>
                  <a:schemeClr val="tx1"/>
                </a:solidFill>
                <a:effectLst/>
                <a:latin typeface="+mn-lt"/>
                <a:ea typeface="+mn-ea"/>
                <a:cs typeface="+mn-cs"/>
              </a:rPr>
              <a:t> số giải pháp:</a:t>
            </a:r>
          </a:p>
          <a:p>
            <a:pPr marL="171450" lvl="0" indent="-171450">
              <a:buFont typeface="Wingdings" panose="05000000000000000000" pitchFamily="2" charset="2"/>
              <a:buChar char="q"/>
            </a:pPr>
            <a:r>
              <a:rPr lang="en-US" sz="1200" kern="1200" smtClean="0">
                <a:solidFill>
                  <a:schemeClr val="tx1"/>
                </a:solidFill>
                <a:effectLst/>
                <a:latin typeface="+mn-lt"/>
                <a:ea typeface="+mn-ea"/>
                <a:cs typeface="+mn-cs"/>
              </a:rPr>
              <a:t>Nêu rõ nhân thức với các nhân viên và những người liên quan về tầm quan trọng của thiết bị di động với các dữ liệu doanh nghiệp.</a:t>
            </a:r>
          </a:p>
          <a:p>
            <a:pPr marL="171450" lvl="0" indent="-171450">
              <a:buFont typeface="Wingdings" panose="05000000000000000000" pitchFamily="2" charset="2"/>
              <a:buChar char="q"/>
            </a:pPr>
            <a:r>
              <a:rPr lang="en-US" sz="1200" kern="1200" smtClean="0">
                <a:solidFill>
                  <a:schemeClr val="tx1"/>
                </a:solidFill>
                <a:effectLst/>
                <a:latin typeface="+mn-lt"/>
                <a:ea typeface="+mn-ea"/>
                <a:cs typeface="+mn-cs"/>
              </a:rPr>
              <a:t>Xây dựng các chính sách để ngăn ngừa việc thất thoát dữ liệu.</a:t>
            </a:r>
          </a:p>
          <a:p>
            <a:pPr marL="171450" lvl="0" indent="-171450">
              <a:buFont typeface="Wingdings" panose="05000000000000000000" pitchFamily="2" charset="2"/>
              <a:buChar char="q"/>
            </a:pPr>
            <a:r>
              <a:rPr lang="en-US" sz="1200" kern="1200" smtClean="0">
                <a:solidFill>
                  <a:schemeClr val="tx1"/>
                </a:solidFill>
                <a:effectLst/>
                <a:latin typeface="+mn-lt"/>
                <a:ea typeface="+mn-ea"/>
                <a:cs typeface="+mn-cs"/>
              </a:rPr>
              <a:t>Xây dựng các ước lượng về đánh mất dữ liệu khi thiết bị di động bị đánh mất.</a:t>
            </a:r>
          </a:p>
          <a:p>
            <a:pPr marL="171450" lvl="0" indent="-171450">
              <a:buFont typeface="Wingdings" panose="05000000000000000000" pitchFamily="2" charset="2"/>
              <a:buChar char="q"/>
            </a:pPr>
            <a:r>
              <a:rPr lang="en-US" sz="1200" kern="1200" smtClean="0">
                <a:solidFill>
                  <a:schemeClr val="tx1"/>
                </a:solidFill>
                <a:effectLst/>
                <a:latin typeface="+mn-lt"/>
                <a:ea typeface="+mn-ea"/>
                <a:cs typeface="+mn-cs"/>
              </a:rPr>
              <a:t>Xây dựng các hệ thống kỹ thuật, chống mất cắp thiết bị hoặc đảm bảo tính an toàn của dữ liệu khi thiết bị bị đánh mất.</a:t>
            </a:r>
          </a:p>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10</a:t>
            </a:fld>
            <a:endParaRPr lang="en-US"/>
          </a:p>
        </p:txBody>
      </p:sp>
    </p:spTree>
    <p:extLst>
      <p:ext uri="{BB962C8B-B14F-4D97-AF65-F5344CB8AC3E}">
        <p14:creationId xmlns:p14="http://schemas.microsoft.com/office/powerpoint/2010/main" val="40433086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11</a:t>
            </a:fld>
            <a:endParaRPr lang="en-US"/>
          </a:p>
        </p:txBody>
      </p:sp>
    </p:spTree>
    <p:extLst>
      <p:ext uri="{BB962C8B-B14F-4D97-AF65-F5344CB8AC3E}">
        <p14:creationId xmlns:p14="http://schemas.microsoft.com/office/powerpoint/2010/main" val="23462466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mtClean="0"/>
              <a:t>Image</a:t>
            </a:r>
            <a:r>
              <a:rPr lang="en-US" baseline="0" smtClean="0"/>
              <a:t> reference: http://jordan-wright.github.io/images/blog/wireless-attacks/dnspwn/diagram.png</a:t>
            </a:r>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12</a:t>
            </a:fld>
            <a:endParaRPr lang="en-US"/>
          </a:p>
        </p:txBody>
      </p:sp>
    </p:spTree>
    <p:extLst>
      <p:ext uri="{BB962C8B-B14F-4D97-AF65-F5344CB8AC3E}">
        <p14:creationId xmlns:p14="http://schemas.microsoft.com/office/powerpoint/2010/main" val="34698587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13</a:t>
            </a:fld>
            <a:endParaRPr lang="en-US"/>
          </a:p>
        </p:txBody>
      </p:sp>
    </p:spTree>
    <p:extLst>
      <p:ext uri="{BB962C8B-B14F-4D97-AF65-F5344CB8AC3E}">
        <p14:creationId xmlns:p14="http://schemas.microsoft.com/office/powerpoint/2010/main" val="8438311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smtClean="0">
                <a:solidFill>
                  <a:schemeClr val="tx1"/>
                </a:solidFill>
                <a:effectLst/>
                <a:latin typeface="+mn-lt"/>
                <a:ea typeface="+mn-ea"/>
                <a:cs typeface="+mn-cs"/>
              </a:rPr>
              <a:t>Rooter malware has the capability to root infected devices, giving an attacker complete control of the Android smartphone or tablet. Trend Micro found that rooter malware made up only 4.4 percent of all Android threat types. Root privileges grants a remote attacker access to files and the device’s flash memory. The threat is designed for targeted attacks to remain stealthy and persistent on the device, evading detection by most mobile antivirus applications.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smtClean="0">
                <a:solidFill>
                  <a:schemeClr val="tx1"/>
                </a:solidFill>
                <a:effectLst/>
                <a:latin typeface="+mn-lt"/>
                <a:ea typeface="+mn-ea"/>
                <a:cs typeface="+mn-cs"/>
              </a:rPr>
              <a:t>One such threat called Gonfu was detected in 2011 and can root a device by installing a malicious package called Legacy. Once Legacy is installed, it is hard to remove and provides the hacker with remote control of the device and access to your company’s data that can be accessed on the device.</a:t>
            </a:r>
            <a:endParaRPr lang="en-US" i="1" smtClean="0"/>
          </a:p>
          <a:p>
            <a:pPr marL="0" marR="0" indent="0" algn="l" defTabSz="914400" rtl="0" eaLnBrk="1" fontAlgn="auto" latinLnBrk="0" hangingPunct="1">
              <a:lnSpc>
                <a:spcPct val="100000"/>
              </a:lnSpc>
              <a:spcBef>
                <a:spcPts val="0"/>
              </a:spcBef>
              <a:spcAft>
                <a:spcPts val="0"/>
              </a:spcAft>
              <a:buClrTx/>
              <a:buSzTx/>
              <a:buFontTx/>
              <a:buNone/>
              <a:tabLst/>
              <a:defRPr/>
            </a:pPr>
            <a:r>
              <a:rPr lang="en-US" i="1" smtClean="0"/>
              <a:t>Image</a:t>
            </a:r>
            <a:r>
              <a:rPr lang="en-US" i="1" baseline="0" smtClean="0"/>
              <a:t> reference: </a:t>
            </a:r>
            <a:r>
              <a:rPr lang="en-US" i="1" smtClean="0"/>
              <a:t>http://www.quickheal.co.in/media/wysiwyg/Mobile.png</a:t>
            </a: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14</a:t>
            </a:fld>
            <a:endParaRPr lang="en-US"/>
          </a:p>
        </p:txBody>
      </p:sp>
    </p:spTree>
    <p:extLst>
      <p:ext uri="{BB962C8B-B14F-4D97-AF65-F5344CB8AC3E}">
        <p14:creationId xmlns:p14="http://schemas.microsoft.com/office/powerpoint/2010/main" val="17272523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i="1" smtClean="0"/>
              <a:t>Image reference: http://m.c.lnkd.licdn.com/mpr/mpr/p/7/005/04c/17a/1c094ef.jpg</a:t>
            </a: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15</a:t>
            </a:fld>
            <a:endParaRPr lang="en-US"/>
          </a:p>
        </p:txBody>
      </p:sp>
    </p:spTree>
    <p:extLst>
      <p:ext uri="{BB962C8B-B14F-4D97-AF65-F5344CB8AC3E}">
        <p14:creationId xmlns:p14="http://schemas.microsoft.com/office/powerpoint/2010/main" val="37247842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i="1" smtClean="0"/>
              <a:t>Image</a:t>
            </a:r>
            <a:r>
              <a:rPr lang="en-US" i="1" baseline="0" smtClean="0"/>
              <a:t> reference: </a:t>
            </a:r>
            <a:r>
              <a:rPr lang="en-US" i="1" smtClean="0"/>
              <a:t>http://cdn1.appleinsider.com/malware-130626.jpg</a:t>
            </a: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16</a:t>
            </a:fld>
            <a:endParaRPr lang="en-US"/>
          </a:p>
        </p:txBody>
      </p:sp>
    </p:spTree>
    <p:extLst>
      <p:ext uri="{BB962C8B-B14F-4D97-AF65-F5344CB8AC3E}">
        <p14:creationId xmlns:p14="http://schemas.microsoft.com/office/powerpoint/2010/main" val="2829006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i="1" smtClean="0"/>
              <a:t>Image reference:</a:t>
            </a:r>
            <a:r>
              <a:rPr lang="en-US" i="1" baseline="0" smtClean="0"/>
              <a:t> </a:t>
            </a:r>
            <a:r>
              <a:rPr lang="en-US" i="1" smtClean="0"/>
              <a:t>http://www.cisco.com/web/about/security/images/csc_child_pages/white_papers/ddos_fig02.jpg</a:t>
            </a: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17</a:t>
            </a:fld>
            <a:endParaRPr lang="en-US"/>
          </a:p>
        </p:txBody>
      </p:sp>
    </p:spTree>
    <p:extLst>
      <p:ext uri="{BB962C8B-B14F-4D97-AF65-F5344CB8AC3E}">
        <p14:creationId xmlns:p14="http://schemas.microsoft.com/office/powerpoint/2010/main" val="17115410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i="1" smtClean="0"/>
              <a:t>Image reference:</a:t>
            </a:r>
          </a:p>
          <a:p>
            <a:pPr marL="171450" marR="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q"/>
              <a:tabLst/>
              <a:defRPr/>
            </a:pPr>
            <a:r>
              <a:rPr lang="en-US" i="1" smtClean="0"/>
              <a:t>http://cdn.mdimg.co.uk/upload/apple/sms-securityflaw.jpg</a:t>
            </a:r>
          </a:p>
          <a:p>
            <a:pPr marL="171450" marR="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q"/>
              <a:tabLst/>
              <a:defRPr/>
            </a:pPr>
            <a:r>
              <a:rPr lang="en-US" i="1" smtClean="0"/>
              <a:t>http://news.softpedia.com/images/news2/Cybercriminals-Abuse-Twilio-and-Ow-ly-for-SMS-Phishing-Attack-426840-2.jpg</a:t>
            </a: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18</a:t>
            </a:fld>
            <a:endParaRPr lang="en-US"/>
          </a:p>
        </p:txBody>
      </p:sp>
    </p:spTree>
    <p:extLst>
      <p:ext uri="{BB962C8B-B14F-4D97-AF65-F5344CB8AC3E}">
        <p14:creationId xmlns:p14="http://schemas.microsoft.com/office/powerpoint/2010/main" val="18327626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19</a:t>
            </a:fld>
            <a:endParaRPr lang="en-US"/>
          </a:p>
        </p:txBody>
      </p:sp>
    </p:spTree>
    <p:extLst>
      <p:ext uri="{BB962C8B-B14F-4D97-AF65-F5344CB8AC3E}">
        <p14:creationId xmlns:p14="http://schemas.microsoft.com/office/powerpoint/2010/main" val="41497253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2</a:t>
            </a:fld>
            <a:endParaRPr lang="en-US"/>
          </a:p>
        </p:txBody>
      </p:sp>
    </p:spTree>
    <p:extLst>
      <p:ext uri="{BB962C8B-B14F-4D97-AF65-F5344CB8AC3E}">
        <p14:creationId xmlns:p14="http://schemas.microsoft.com/office/powerpoint/2010/main" val="42215575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20</a:t>
            </a:fld>
            <a:endParaRPr lang="en-US"/>
          </a:p>
        </p:txBody>
      </p:sp>
    </p:spTree>
    <p:extLst>
      <p:ext uri="{BB962C8B-B14F-4D97-AF65-F5344CB8AC3E}">
        <p14:creationId xmlns:p14="http://schemas.microsoft.com/office/powerpoint/2010/main" val="15991754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21</a:t>
            </a:fld>
            <a:endParaRPr lang="en-US"/>
          </a:p>
        </p:txBody>
      </p:sp>
    </p:spTree>
    <p:extLst>
      <p:ext uri="{BB962C8B-B14F-4D97-AF65-F5344CB8AC3E}">
        <p14:creationId xmlns:p14="http://schemas.microsoft.com/office/powerpoint/2010/main" val="25663422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Hành động </a:t>
            </a:r>
            <a:r>
              <a:rPr lang="en-US" sz="1200" i="1" kern="1200" smtClean="0">
                <a:solidFill>
                  <a:schemeClr val="tx1"/>
                </a:solidFill>
                <a:effectLst/>
                <a:latin typeface="+mn-lt"/>
                <a:ea typeface="+mn-ea"/>
                <a:cs typeface="+mn-cs"/>
              </a:rPr>
              <a:t>deny</a:t>
            </a:r>
            <a:r>
              <a:rPr lang="en-US" sz="1200" kern="1200" smtClean="0">
                <a:solidFill>
                  <a:schemeClr val="tx1"/>
                </a:solidFill>
                <a:effectLst/>
                <a:latin typeface="+mn-lt"/>
                <a:ea typeface="+mn-ea"/>
                <a:cs typeface="+mn-cs"/>
              </a:rPr>
              <a:t> là từ chối truy cập, còn </a:t>
            </a:r>
            <a:r>
              <a:rPr lang="en-US" sz="1200" i="1" kern="1200" smtClean="0">
                <a:solidFill>
                  <a:schemeClr val="tx1"/>
                </a:solidFill>
                <a:effectLst/>
                <a:latin typeface="+mn-lt"/>
                <a:ea typeface="+mn-ea"/>
                <a:cs typeface="+mn-cs"/>
              </a:rPr>
              <a:t>ask</a:t>
            </a:r>
            <a:r>
              <a:rPr lang="en-US" sz="1200" kern="1200" smtClean="0">
                <a:solidFill>
                  <a:schemeClr val="tx1"/>
                </a:solidFill>
                <a:effectLst/>
                <a:latin typeface="+mn-lt"/>
                <a:ea typeface="+mn-ea"/>
                <a:cs typeface="+mn-cs"/>
              </a:rPr>
              <a:t> là đưa ra hộp thoại để người dùng quyết định.</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Ví dụ như </a:t>
            </a:r>
            <a:r>
              <a:rPr lang="en-US" sz="1200" i="1" kern="1200" smtClean="0">
                <a:solidFill>
                  <a:schemeClr val="tx1"/>
                </a:solidFill>
                <a:effectLst/>
                <a:latin typeface="+mn-lt"/>
                <a:ea typeface="+mn-ea"/>
                <a:cs typeface="+mn-cs"/>
              </a:rPr>
              <a:t>access i1 deny i2 i3</a:t>
            </a:r>
            <a:r>
              <a:rPr lang="en-US" sz="1200" kern="1200" smtClean="0">
                <a:solidFill>
                  <a:schemeClr val="tx1"/>
                </a:solidFill>
                <a:effectLst/>
                <a:latin typeface="+mn-lt"/>
                <a:ea typeface="+mn-ea"/>
                <a:cs typeface="+mn-cs"/>
              </a:rPr>
              <a:t> cho biết sẽ từ chối truy cập vào interface </a:t>
            </a:r>
            <a:r>
              <a:rPr lang="en-US" sz="1200" i="1" kern="1200" smtClean="0">
                <a:solidFill>
                  <a:schemeClr val="tx1"/>
                </a:solidFill>
                <a:effectLst/>
                <a:latin typeface="+mn-lt"/>
                <a:ea typeface="+mn-ea"/>
                <a:cs typeface="+mn-cs"/>
              </a:rPr>
              <a:t>i1</a:t>
            </a:r>
            <a:r>
              <a:rPr lang="en-US" sz="1200" kern="1200" smtClean="0">
                <a:solidFill>
                  <a:schemeClr val="tx1"/>
                </a:solidFill>
                <a:effectLst/>
                <a:latin typeface="+mn-lt"/>
                <a:ea typeface="+mn-ea"/>
                <a:cs typeface="+mn-cs"/>
              </a:rPr>
              <a:t> nếu tiến trình đã gán nhãn với interface </a:t>
            </a:r>
            <a:r>
              <a:rPr lang="en-US" sz="1200" i="1" kern="1200" smtClean="0">
                <a:solidFill>
                  <a:schemeClr val="tx1"/>
                </a:solidFill>
                <a:effectLst/>
                <a:latin typeface="+mn-lt"/>
                <a:ea typeface="+mn-ea"/>
                <a:cs typeface="+mn-cs"/>
              </a:rPr>
              <a:t>i2</a:t>
            </a:r>
            <a:r>
              <a:rPr lang="en-US" sz="1200" kern="1200" smtClean="0">
                <a:solidFill>
                  <a:schemeClr val="tx1"/>
                </a:solidFill>
                <a:effectLst/>
                <a:latin typeface="+mn-lt"/>
                <a:ea typeface="+mn-ea"/>
                <a:cs typeface="+mn-cs"/>
              </a:rPr>
              <a:t> và </a:t>
            </a:r>
            <a:r>
              <a:rPr lang="en-US" sz="1200" i="1" kern="1200" smtClean="0">
                <a:solidFill>
                  <a:schemeClr val="tx1"/>
                </a:solidFill>
                <a:effectLst/>
                <a:latin typeface="+mn-lt"/>
                <a:ea typeface="+mn-ea"/>
                <a:cs typeface="+mn-cs"/>
              </a:rPr>
              <a:t>i3</a:t>
            </a:r>
            <a:r>
              <a:rPr lang="en-US" sz="1200" kern="1200" smtClean="0">
                <a:solidFill>
                  <a:schemeClr val="tx1"/>
                </a:solidFill>
                <a:effectLst/>
                <a:latin typeface="+mn-lt"/>
                <a:ea typeface="+mn-ea"/>
                <a:cs typeface="+mn-cs"/>
              </a:rPr>
              <a:t>.</a:t>
            </a:r>
            <a:endParaRPr lang="en-US" sz="1200" i="1" kern="120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kern="1200" smtClean="0">
                <a:solidFill>
                  <a:schemeClr val="tx1"/>
                </a:solidFill>
                <a:effectLst/>
                <a:latin typeface="+mn-lt"/>
                <a:ea typeface="+mn-ea"/>
                <a:cs typeface="+mn-cs"/>
              </a:rPr>
              <a:t>notlabel</a:t>
            </a:r>
            <a:r>
              <a:rPr lang="en-US" sz="1200" kern="1200" smtClean="0">
                <a:solidFill>
                  <a:schemeClr val="tx1"/>
                </a:solidFill>
                <a:effectLst/>
                <a:latin typeface="+mn-lt"/>
                <a:ea typeface="+mn-ea"/>
                <a:cs typeface="+mn-cs"/>
              </a:rPr>
              <a:t> cho biết tiến trình thực thi ứng dụng cần không</a:t>
            </a:r>
            <a:r>
              <a:rPr lang="en-US" sz="1200" kern="1200" baseline="0" smtClean="0">
                <a:solidFill>
                  <a:schemeClr val="tx1"/>
                </a:solidFill>
                <a:effectLst/>
                <a:latin typeface="+mn-lt"/>
                <a:ea typeface="+mn-ea"/>
                <a:cs typeface="+mn-cs"/>
              </a:rPr>
              <a:t> </a:t>
            </a:r>
            <a:r>
              <a:rPr lang="en-US" sz="1200" kern="1200" smtClean="0">
                <a:solidFill>
                  <a:schemeClr val="tx1"/>
                </a:solidFill>
                <a:effectLst/>
                <a:latin typeface="+mn-lt"/>
                <a:ea typeface="+mn-ea"/>
                <a:cs typeface="+mn-cs"/>
              </a:rPr>
              <a:t>gán nhãn khi vào interface.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kern="1200" smtClean="0">
                <a:solidFill>
                  <a:schemeClr val="tx1"/>
                </a:solidFill>
                <a:effectLst/>
                <a:latin typeface="+mn-lt"/>
                <a:ea typeface="+mn-ea"/>
                <a:cs typeface="+mn-cs"/>
              </a:rPr>
              <a:t>notinherit</a:t>
            </a:r>
            <a:r>
              <a:rPr lang="en-US" sz="1200" kern="1200" smtClean="0">
                <a:solidFill>
                  <a:schemeClr val="tx1"/>
                </a:solidFill>
                <a:effectLst/>
                <a:latin typeface="+mn-lt"/>
                <a:ea typeface="+mn-ea"/>
                <a:cs typeface="+mn-cs"/>
              </a:rPr>
              <a:t> cho biết tiến trình không kế thừa nhãn nào khi truy cập đối tượng.</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kern="1200" smtClean="0">
                <a:solidFill>
                  <a:schemeClr val="tx1"/>
                </a:solidFill>
                <a:effectLst/>
                <a:latin typeface="+mn-lt"/>
                <a:ea typeface="+mn-ea"/>
                <a:cs typeface="+mn-cs"/>
              </a:rPr>
              <a:t>notpass</a:t>
            </a:r>
            <a:r>
              <a:rPr lang="en-US" sz="1200" kern="1200" smtClean="0">
                <a:solidFill>
                  <a:schemeClr val="tx1"/>
                </a:solidFill>
                <a:effectLst/>
                <a:latin typeface="+mn-lt"/>
                <a:ea typeface="+mn-ea"/>
                <a:cs typeface="+mn-cs"/>
              </a:rPr>
              <a:t> cho biết tiến trình không truyền nhãn cho tài nguyên hay tiến trình con.</a:t>
            </a: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22</a:t>
            </a:fld>
            <a:endParaRPr lang="en-US"/>
          </a:p>
        </p:txBody>
      </p:sp>
    </p:spTree>
    <p:extLst>
      <p:ext uri="{BB962C8B-B14F-4D97-AF65-F5344CB8AC3E}">
        <p14:creationId xmlns:p14="http://schemas.microsoft.com/office/powerpoint/2010/main" val="28788492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23</a:t>
            </a:fld>
            <a:endParaRPr lang="en-US"/>
          </a:p>
        </p:txBody>
      </p:sp>
    </p:spTree>
    <p:extLst>
      <p:ext uri="{BB962C8B-B14F-4D97-AF65-F5344CB8AC3E}">
        <p14:creationId xmlns:p14="http://schemas.microsoft.com/office/powerpoint/2010/main" val="32027627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24</a:t>
            </a:fld>
            <a:endParaRPr lang="en-US"/>
          </a:p>
        </p:txBody>
      </p:sp>
    </p:spTree>
    <p:extLst>
      <p:ext uri="{BB962C8B-B14F-4D97-AF65-F5344CB8AC3E}">
        <p14:creationId xmlns:p14="http://schemas.microsoft.com/office/powerpoint/2010/main" val="2549811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25</a:t>
            </a:fld>
            <a:endParaRPr lang="en-US"/>
          </a:p>
        </p:txBody>
      </p:sp>
    </p:spTree>
    <p:extLst>
      <p:ext uri="{BB962C8B-B14F-4D97-AF65-F5344CB8AC3E}">
        <p14:creationId xmlns:p14="http://schemas.microsoft.com/office/powerpoint/2010/main" val="10811218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26</a:t>
            </a:fld>
            <a:endParaRPr lang="en-US"/>
          </a:p>
        </p:txBody>
      </p:sp>
    </p:spTree>
    <p:extLst>
      <p:ext uri="{BB962C8B-B14F-4D97-AF65-F5344CB8AC3E}">
        <p14:creationId xmlns:p14="http://schemas.microsoft.com/office/powerpoint/2010/main" val="9310944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27</a:t>
            </a:fld>
            <a:endParaRPr lang="en-US"/>
          </a:p>
        </p:txBody>
      </p:sp>
    </p:spTree>
    <p:extLst>
      <p:ext uri="{BB962C8B-B14F-4D97-AF65-F5344CB8AC3E}">
        <p14:creationId xmlns:p14="http://schemas.microsoft.com/office/powerpoint/2010/main" val="31746966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28</a:t>
            </a:fld>
            <a:endParaRPr lang="en-US"/>
          </a:p>
        </p:txBody>
      </p:sp>
    </p:spTree>
    <p:extLst>
      <p:ext uri="{BB962C8B-B14F-4D97-AF65-F5344CB8AC3E}">
        <p14:creationId xmlns:p14="http://schemas.microsoft.com/office/powerpoint/2010/main" val="20587107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29</a:t>
            </a:fld>
            <a:endParaRPr lang="en-US"/>
          </a:p>
        </p:txBody>
      </p:sp>
    </p:spTree>
    <p:extLst>
      <p:ext uri="{BB962C8B-B14F-4D97-AF65-F5344CB8AC3E}">
        <p14:creationId xmlns:p14="http://schemas.microsoft.com/office/powerpoint/2010/main" val="14523348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3</a:t>
            </a:fld>
            <a:endParaRPr lang="en-US"/>
          </a:p>
        </p:txBody>
      </p:sp>
    </p:spTree>
    <p:extLst>
      <p:ext uri="{BB962C8B-B14F-4D97-AF65-F5344CB8AC3E}">
        <p14:creationId xmlns:p14="http://schemas.microsoft.com/office/powerpoint/2010/main" val="30530641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30</a:t>
            </a:fld>
            <a:endParaRPr lang="en-US"/>
          </a:p>
        </p:txBody>
      </p:sp>
    </p:spTree>
    <p:extLst>
      <p:ext uri="{BB962C8B-B14F-4D97-AF65-F5344CB8AC3E}">
        <p14:creationId xmlns:p14="http://schemas.microsoft.com/office/powerpoint/2010/main" val="42055896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31</a:t>
            </a:fld>
            <a:endParaRPr lang="en-US"/>
          </a:p>
        </p:txBody>
      </p:sp>
    </p:spTree>
    <p:extLst>
      <p:ext uri="{BB962C8B-B14F-4D97-AF65-F5344CB8AC3E}">
        <p14:creationId xmlns:p14="http://schemas.microsoft.com/office/powerpoint/2010/main" val="23947931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32</a:t>
            </a:fld>
            <a:endParaRPr lang="en-US"/>
          </a:p>
        </p:txBody>
      </p:sp>
    </p:spTree>
    <p:extLst>
      <p:ext uri="{BB962C8B-B14F-4D97-AF65-F5344CB8AC3E}">
        <p14:creationId xmlns:p14="http://schemas.microsoft.com/office/powerpoint/2010/main" val="14502988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33</a:t>
            </a:fld>
            <a:endParaRPr lang="en-US"/>
          </a:p>
        </p:txBody>
      </p:sp>
    </p:spTree>
    <p:extLst>
      <p:ext uri="{BB962C8B-B14F-4D97-AF65-F5344CB8AC3E}">
        <p14:creationId xmlns:p14="http://schemas.microsoft.com/office/powerpoint/2010/main" val="22928239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34</a:t>
            </a:fld>
            <a:endParaRPr lang="en-US"/>
          </a:p>
        </p:txBody>
      </p:sp>
    </p:spTree>
    <p:extLst>
      <p:ext uri="{BB962C8B-B14F-4D97-AF65-F5344CB8AC3E}">
        <p14:creationId xmlns:p14="http://schemas.microsoft.com/office/powerpoint/2010/main" val="26422931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35</a:t>
            </a:fld>
            <a:endParaRPr lang="en-US"/>
          </a:p>
        </p:txBody>
      </p:sp>
    </p:spTree>
    <p:extLst>
      <p:ext uri="{BB962C8B-B14F-4D97-AF65-F5344CB8AC3E}">
        <p14:creationId xmlns:p14="http://schemas.microsoft.com/office/powerpoint/2010/main" val="25739121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Analog cellular networks – 1G</a:t>
            </a:r>
          </a:p>
          <a:p>
            <a:r>
              <a:rPr lang="en-US" smtClean="0"/>
              <a:t>Digital cellular networks – 2G</a:t>
            </a:r>
          </a:p>
          <a:p>
            <a:r>
              <a:rPr lang="en-US" smtClean="0"/>
              <a:t>Mobile broadband data – 3G</a:t>
            </a:r>
          </a:p>
          <a:p>
            <a:r>
              <a:rPr lang="en-US" smtClean="0"/>
              <a:t>Native IP networks – 4G</a:t>
            </a:r>
          </a:p>
          <a:p>
            <a:r>
              <a:rPr lang="en-US" smtClean="0"/>
              <a:t>4G phones: iPhone 5S, HTC One (M8), Samsung Galaxy S5, Sony Xperia Z2, Google Nexus 5, LG G2, Nokia Lumia 1520,…</a:t>
            </a:r>
          </a:p>
          <a:p>
            <a:r>
              <a:rPr lang="en-US" i="1" smtClean="0"/>
              <a:t>Image reference: http://www.globalnerdy.com/wordpress/wp-content/uploads/2013/06/global-mobile-device-market.jpg</a:t>
            </a: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4</a:t>
            </a:fld>
            <a:endParaRPr lang="en-US"/>
          </a:p>
        </p:txBody>
      </p:sp>
    </p:spTree>
    <p:extLst>
      <p:ext uri="{BB962C8B-B14F-4D97-AF65-F5344CB8AC3E}">
        <p14:creationId xmlns:p14="http://schemas.microsoft.com/office/powerpoint/2010/main" val="2193635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Theo thống</a:t>
            </a:r>
            <a:r>
              <a:rPr lang="en-US" baseline="0" smtClean="0"/>
              <a:t> kê của learntelecom.com thì GSM chiếm 76% thị phần so với 24% của CDMA .</a:t>
            </a:r>
            <a:endParaRPr lang="en-US" smtClean="0"/>
          </a:p>
          <a:p>
            <a:r>
              <a:rPr lang="en-US" i="1" smtClean="0"/>
              <a:t>Image reference:</a:t>
            </a:r>
          </a:p>
          <a:p>
            <a:pPr lvl="1"/>
            <a:r>
              <a:rPr lang="en-US" i="1" smtClean="0"/>
              <a:t>http://pctechmag.com/wp-content/uploads/2013/04/Wireless-Home-Technology-for-2010-600x480.jpg</a:t>
            </a:r>
          </a:p>
          <a:p>
            <a:pPr lvl="1"/>
            <a:r>
              <a:rPr lang="en-US" i="1" smtClean="0"/>
              <a:t>http://mt-st.rfclipart.com/image/big/cd-9c-8e/wireless-technology-icons-Download-Royalty-free-Vector-File-EPS-9541.jpg</a:t>
            </a:r>
          </a:p>
          <a:p>
            <a:pPr lvl="1"/>
            <a:r>
              <a:rPr lang="en-US" i="1" smtClean="0"/>
              <a:t>http://dailyhacking.files.wordpress.com/2012/07/cdma_logo_lg.gif</a:t>
            </a:r>
          </a:p>
          <a:p>
            <a:pPr lvl="1"/>
            <a:r>
              <a:rPr lang="en-US" i="1" smtClean="0"/>
              <a:t>http://img.talkandroid.com/uploads/2010/12/gsm.jpeg</a:t>
            </a:r>
          </a:p>
          <a:p>
            <a:pPr lvl="1"/>
            <a:r>
              <a:rPr lang="en-US" i="1" smtClean="0"/>
              <a:t>http://gprs-lycans.weebly.com/uploads/1/0/1/2/10125580/7561472_orig.png?379</a:t>
            </a: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5</a:t>
            </a:fld>
            <a:endParaRPr lang="en-US"/>
          </a:p>
        </p:txBody>
      </p:sp>
    </p:spTree>
    <p:extLst>
      <p:ext uri="{BB962C8B-B14F-4D97-AF65-F5344CB8AC3E}">
        <p14:creationId xmlns:p14="http://schemas.microsoft.com/office/powerpoint/2010/main" val="1972879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smtClean="0">
                <a:solidFill>
                  <a:schemeClr val="tx1"/>
                </a:solidFill>
                <a:effectLst/>
                <a:latin typeface="+mn-lt"/>
                <a:ea typeface="+mn-ea"/>
                <a:cs typeface="+mn-cs"/>
              </a:rPr>
              <a:t>IEEE 802.11 là tiêu chuẩn cho mạng không dây, thường được gọi là Wi-Fi hay WLAN.</a:t>
            </a:r>
          </a:p>
          <a:p>
            <a:r>
              <a:rPr lang="en-US" sz="1200" kern="1200" smtClean="0">
                <a:solidFill>
                  <a:schemeClr val="tx1"/>
                </a:solidFill>
                <a:effectLst/>
                <a:latin typeface="+mn-lt"/>
                <a:ea typeface="+mn-ea"/>
                <a:cs typeface="+mn-cs"/>
              </a:rPr>
              <a:t>Bluetooth là công nghệ mạng cá nhân. Điểm mạnh của nó là có thể hoạt động trên các thiết bị của các nhà sản xuất khác nhau. </a:t>
            </a:r>
          </a:p>
          <a:p>
            <a:r>
              <a:rPr lang="en-US" sz="1200" kern="1200" smtClean="0">
                <a:solidFill>
                  <a:schemeClr val="tx1"/>
                </a:solidFill>
                <a:effectLst/>
                <a:latin typeface="+mn-lt"/>
                <a:ea typeface="+mn-ea"/>
                <a:cs typeface="+mn-cs"/>
              </a:rPr>
              <a:t>Hồng ngoại hay IrDA là công nghệ thay thế đường cáp. Nó hỗ trợ việc liên lạc tốc độ chậm, từ điểm tới điểm trong bán kính giới hạn.</a:t>
            </a:r>
            <a:endParaRPr lang="en-US" smtClean="0"/>
          </a:p>
          <a:p>
            <a:r>
              <a:rPr lang="en-US" i="1" smtClean="0"/>
              <a:t>Image reference:</a:t>
            </a:r>
          </a:p>
          <a:p>
            <a:pPr lvl="1"/>
            <a:r>
              <a:rPr lang="en-US" i="1" smtClean="0"/>
              <a:t>http://www.stubai-accomodation.com/tl_files/wlan.png</a:t>
            </a:r>
          </a:p>
          <a:p>
            <a:pPr lvl="1"/>
            <a:r>
              <a:rPr lang="en-US" i="1" smtClean="0"/>
              <a:t>https://dlnmh9ip6v2uc.cloudfront.net/assets/4/b/e/e/9/5213ccb1757b7f4c568b4568.jpg</a:t>
            </a:r>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6</a:t>
            </a:fld>
            <a:endParaRPr lang="en-US"/>
          </a:p>
        </p:txBody>
      </p:sp>
    </p:spTree>
    <p:extLst>
      <p:ext uri="{BB962C8B-B14F-4D97-AF65-F5344CB8AC3E}">
        <p14:creationId xmlns:p14="http://schemas.microsoft.com/office/powerpoint/2010/main" val="25039887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1"/>
          </a:p>
        </p:txBody>
      </p:sp>
      <p:sp>
        <p:nvSpPr>
          <p:cNvPr id="4" name="Slide Number Placeholder 3"/>
          <p:cNvSpPr>
            <a:spLocks noGrp="1"/>
          </p:cNvSpPr>
          <p:nvPr>
            <p:ph type="sldNum" sz="quarter" idx="10"/>
          </p:nvPr>
        </p:nvSpPr>
        <p:spPr/>
        <p:txBody>
          <a:bodyPr/>
          <a:lstStyle/>
          <a:p>
            <a:fld id="{953ABB52-6BF5-4DC8-B946-D684B1987662}" type="slidenum">
              <a:rPr lang="en-US" smtClean="0"/>
              <a:t>7</a:t>
            </a:fld>
            <a:endParaRPr lang="en-US"/>
          </a:p>
        </p:txBody>
      </p:sp>
    </p:spTree>
    <p:extLst>
      <p:ext uri="{BB962C8B-B14F-4D97-AF65-F5344CB8AC3E}">
        <p14:creationId xmlns:p14="http://schemas.microsoft.com/office/powerpoint/2010/main" val="3682248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Khi muốn bảo vệ một hệ thống thì phải biết được các nguy cơ, các cách tấn công vào hệ thống.</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Một mô hình nguy cơ giúp xác định các nguy cơ hệ thống bị tấn công, các tài sản cần bảo vệ, các đặc điểm của kẻ tấn công và các giải pháp để ngăn ngừa và hạn chế.</a:t>
            </a:r>
          </a:p>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8</a:t>
            </a:fld>
            <a:endParaRPr lang="en-US"/>
          </a:p>
        </p:txBody>
      </p:sp>
    </p:spTree>
    <p:extLst>
      <p:ext uri="{BB962C8B-B14F-4D97-AF65-F5344CB8AC3E}">
        <p14:creationId xmlns:p14="http://schemas.microsoft.com/office/powerpoint/2010/main" val="41625892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3ABB52-6BF5-4DC8-B946-D684B1987662}" type="slidenum">
              <a:rPr lang="en-US" smtClean="0"/>
              <a:t>9</a:t>
            </a:fld>
            <a:endParaRPr lang="en-US"/>
          </a:p>
        </p:txBody>
      </p:sp>
    </p:spTree>
    <p:extLst>
      <p:ext uri="{BB962C8B-B14F-4D97-AF65-F5344CB8AC3E}">
        <p14:creationId xmlns:p14="http://schemas.microsoft.com/office/powerpoint/2010/main" val="26956045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ltGray">
      <p:bgPr>
        <a:blipFill dpi="0" rotWithShape="0">
          <a:blip r:embed="rId2"/>
          <a:srcRect/>
          <a:stretch>
            <a:fillRect/>
          </a:stretch>
        </a:blipFill>
        <a:effectLst/>
      </p:bgPr>
    </p:bg>
    <p:spTree>
      <p:nvGrpSpPr>
        <p:cNvPr id="1" name=""/>
        <p:cNvGrpSpPr/>
        <p:nvPr/>
      </p:nvGrpSpPr>
      <p:grpSpPr>
        <a:xfrm>
          <a:off x="0" y="0"/>
          <a:ext cx="0" cy="0"/>
          <a:chOff x="0" y="0"/>
          <a:chExt cx="0" cy="0"/>
        </a:xfrm>
      </p:grpSpPr>
      <p:grpSp>
        <p:nvGrpSpPr>
          <p:cNvPr id="3129" name="Group 57"/>
          <p:cNvGrpSpPr>
            <a:grpSpLocks/>
          </p:cNvGrpSpPr>
          <p:nvPr/>
        </p:nvGrpSpPr>
        <p:grpSpPr bwMode="auto">
          <a:xfrm>
            <a:off x="0" y="6245225"/>
            <a:ext cx="9144000" cy="612775"/>
            <a:chOff x="0" y="3934"/>
            <a:chExt cx="5760" cy="386"/>
          </a:xfrm>
        </p:grpSpPr>
        <p:sp>
          <p:nvSpPr>
            <p:cNvPr id="3127" name="Rectangle 55"/>
            <p:cNvSpPr>
              <a:spLocks noChangeArrowheads="1"/>
            </p:cNvSpPr>
            <p:nvPr userDrawn="1"/>
          </p:nvSpPr>
          <p:spPr bwMode="gray">
            <a:xfrm>
              <a:off x="0" y="4064"/>
              <a:ext cx="5760" cy="256"/>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128" name="Freeform 56"/>
            <p:cNvSpPr>
              <a:spLocks/>
            </p:cNvSpPr>
            <p:nvPr userDrawn="1"/>
          </p:nvSpPr>
          <p:spPr bwMode="gray">
            <a:xfrm>
              <a:off x="4425" y="3934"/>
              <a:ext cx="1335" cy="194"/>
            </a:xfrm>
            <a:custGeom>
              <a:avLst/>
              <a:gdLst>
                <a:gd name="T0" fmla="*/ 0 w 1335"/>
                <a:gd name="T1" fmla="*/ 137 h 194"/>
                <a:gd name="T2" fmla="*/ 229 w 1335"/>
                <a:gd name="T3" fmla="*/ 0 h 194"/>
                <a:gd name="T4" fmla="*/ 1335 w 1335"/>
                <a:gd name="T5" fmla="*/ 2 h 194"/>
                <a:gd name="T6" fmla="*/ 1335 w 1335"/>
                <a:gd name="T7" fmla="*/ 194 h 194"/>
                <a:gd name="T8" fmla="*/ 87 w 1335"/>
                <a:gd name="T9" fmla="*/ 194 h 194"/>
                <a:gd name="T10" fmla="*/ 0 w 1335"/>
                <a:gd name="T11" fmla="*/ 137 h 194"/>
              </a:gdLst>
              <a:ahLst/>
              <a:cxnLst>
                <a:cxn ang="0">
                  <a:pos x="T0" y="T1"/>
                </a:cxn>
                <a:cxn ang="0">
                  <a:pos x="T2" y="T3"/>
                </a:cxn>
                <a:cxn ang="0">
                  <a:pos x="T4" y="T5"/>
                </a:cxn>
                <a:cxn ang="0">
                  <a:pos x="T6" y="T7"/>
                </a:cxn>
                <a:cxn ang="0">
                  <a:pos x="T8" y="T9"/>
                </a:cxn>
                <a:cxn ang="0">
                  <a:pos x="T10" y="T11"/>
                </a:cxn>
              </a:cxnLst>
              <a:rect l="0" t="0" r="r" b="b"/>
              <a:pathLst>
                <a:path w="1335" h="194">
                  <a:moveTo>
                    <a:pt x="0" y="137"/>
                  </a:moveTo>
                  <a:lnTo>
                    <a:pt x="229" y="0"/>
                  </a:lnTo>
                  <a:lnTo>
                    <a:pt x="1335" y="2"/>
                  </a:lnTo>
                  <a:lnTo>
                    <a:pt x="1335" y="194"/>
                  </a:lnTo>
                  <a:lnTo>
                    <a:pt x="87" y="194"/>
                  </a:lnTo>
                  <a:lnTo>
                    <a:pt x="0" y="137"/>
                  </a:lnTo>
                  <a:close/>
                </a:path>
              </a:pathLst>
            </a:cu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3076" name="Rectangle 4"/>
          <p:cNvSpPr>
            <a:spLocks noGrp="1" noChangeArrowheads="1"/>
          </p:cNvSpPr>
          <p:nvPr>
            <p:ph type="dt" sz="half" idx="2"/>
          </p:nvPr>
        </p:nvSpPr>
        <p:spPr>
          <a:xfrm>
            <a:off x="457200" y="6477000"/>
            <a:ext cx="2133600" cy="244475"/>
          </a:xfrm>
          <a:extLst>
            <a:ext uri="{909E8E84-426E-40DD-AFC4-6F175D3DCCD1}">
              <a14:hiddenFill xmlns:a14="http://schemas.microsoft.com/office/drawing/2010/main">
                <a:solidFill>
                  <a:schemeClr val="accent1"/>
                </a:solidFill>
              </a14:hiddenFill>
            </a:ext>
          </a:extLst>
        </p:spPr>
        <p:txBody>
          <a:bodyPr/>
          <a:lstStyle>
            <a:lvl1pPr>
              <a:defRPr/>
            </a:lvl1pPr>
          </a:lstStyle>
          <a:p>
            <a:endParaRPr lang="en-US"/>
          </a:p>
        </p:txBody>
      </p:sp>
      <p:sp>
        <p:nvSpPr>
          <p:cNvPr id="3077" name="Rectangle 5"/>
          <p:cNvSpPr>
            <a:spLocks noGrp="1" noChangeArrowheads="1"/>
          </p:cNvSpPr>
          <p:nvPr>
            <p:ph type="ftr" sz="quarter" idx="3"/>
          </p:nvPr>
        </p:nvSpPr>
        <p:spPr>
          <a:xfrm>
            <a:off x="5867400" y="6477000"/>
            <a:ext cx="2895600" cy="244475"/>
          </a:xfrm>
          <a:prstGeom prst="rect">
            <a:avLst/>
          </a:prstGeom>
          <a:extLst>
            <a:ext uri="{909E8E84-426E-40DD-AFC4-6F175D3DCCD1}">
              <a14:hiddenFill xmlns:a14="http://schemas.microsoft.com/office/drawing/2010/main">
                <a:solidFill>
                  <a:schemeClr val="accent1"/>
                </a:solidFill>
              </a14:hiddenFill>
            </a:ext>
          </a:extLst>
        </p:spPr>
        <p:txBody>
          <a:bodyPr/>
          <a:lstStyle>
            <a:lvl1pPr>
              <a:defRPr b="0"/>
            </a:lvl1pPr>
          </a:lstStyle>
          <a:p>
            <a:endParaRPr lang="en-US"/>
          </a:p>
        </p:txBody>
      </p:sp>
      <p:sp>
        <p:nvSpPr>
          <p:cNvPr id="3078" name="Rectangle 6"/>
          <p:cNvSpPr>
            <a:spLocks noGrp="1" noChangeArrowheads="1"/>
          </p:cNvSpPr>
          <p:nvPr>
            <p:ph type="sldNum" sz="quarter" idx="4"/>
          </p:nvPr>
        </p:nvSpPr>
        <p:spPr>
          <a:xfrm>
            <a:off x="3429000" y="6477000"/>
            <a:ext cx="2133600" cy="244475"/>
          </a:xfrm>
          <a:extLst>
            <a:ext uri="{909E8E84-426E-40DD-AFC4-6F175D3DCCD1}">
              <a14:hiddenFill xmlns:a14="http://schemas.microsoft.com/office/drawing/2010/main">
                <a:solidFill>
                  <a:schemeClr val="accent1"/>
                </a:solidFill>
              </a14:hiddenFill>
            </a:ext>
          </a:extLst>
        </p:spPr>
        <p:txBody>
          <a:bodyPr/>
          <a:lstStyle>
            <a:lvl1pPr>
              <a:defRPr/>
            </a:lvl1pPr>
          </a:lstStyle>
          <a:p>
            <a:fld id="{BC6B2494-3A6B-49CF-8A7D-AA94F7B04DD5}" type="slidenum">
              <a:rPr lang="en-US"/>
              <a:pPr/>
              <a:t>‹#›</a:t>
            </a:fld>
            <a:endParaRPr lang="en-US"/>
          </a:p>
        </p:txBody>
      </p:sp>
      <p:sp>
        <p:nvSpPr>
          <p:cNvPr id="3075" name="Rectangle 3"/>
          <p:cNvSpPr>
            <a:spLocks noGrp="1" noChangeArrowheads="1"/>
          </p:cNvSpPr>
          <p:nvPr>
            <p:ph type="subTitle" idx="1"/>
          </p:nvPr>
        </p:nvSpPr>
        <p:spPr bwMode="black">
          <a:xfrm>
            <a:off x="1371600" y="5638800"/>
            <a:ext cx="6705600" cy="381000"/>
          </a:xfrm>
          <a:extLst>
            <a:ext uri="{91240B29-F687-4F45-9708-019B960494DF}">
              <a14:hiddenLine xmlns:a14="http://schemas.microsoft.com/office/drawing/2010/main" w="9525">
                <a:solidFill>
                  <a:schemeClr val="bg1"/>
                </a:solidFill>
                <a:miter lim="800000"/>
                <a:headEnd/>
                <a:tailEnd/>
              </a14:hiddenLine>
            </a:ext>
          </a:extLst>
        </p:spPr>
        <p:txBody>
          <a:bodyPr/>
          <a:lstStyle>
            <a:lvl1pPr marL="0" indent="0" algn="ctr">
              <a:buFont typeface="Wingdings" panose="05000000000000000000" pitchFamily="2" charset="2"/>
              <a:buNone/>
              <a:defRPr sz="1600" b="1">
                <a:solidFill>
                  <a:schemeClr val="folHlink"/>
                </a:solidFill>
              </a:defRPr>
            </a:lvl1pPr>
          </a:lstStyle>
          <a:p>
            <a:pPr lvl="0"/>
            <a:r>
              <a:rPr lang="en-US" noProof="0" smtClean="0"/>
              <a:t>Click to edit Master subtitle style</a:t>
            </a:r>
          </a:p>
        </p:txBody>
      </p:sp>
      <p:sp>
        <p:nvSpPr>
          <p:cNvPr id="3074" name="Rectangle 2"/>
          <p:cNvSpPr>
            <a:spLocks noGrp="1" noChangeArrowheads="1"/>
          </p:cNvSpPr>
          <p:nvPr>
            <p:ph type="ctrTitle"/>
          </p:nvPr>
        </p:nvSpPr>
        <p:spPr>
          <a:xfrm>
            <a:off x="914400" y="4953000"/>
            <a:ext cx="7391400" cy="762000"/>
          </a:xfr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ctr">
              <a:defRPr sz="4000">
                <a:solidFill>
                  <a:schemeClr val="bg1"/>
                </a:solidFill>
              </a:defRPr>
            </a:lvl1pPr>
          </a:lstStyle>
          <a:p>
            <a:pPr lvl="0"/>
            <a:r>
              <a:rPr lang="en-US" noProof="0" smtClean="0"/>
              <a:t>Click to edit Master title style</a:t>
            </a:r>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2592A204-49B5-4B3D-8984-267E3FFEB6E6}" type="slidenum">
              <a:rPr lang="en-US"/>
              <a:pPr/>
              <a:t>‹#›</a:t>
            </a:fld>
            <a:endParaRPr lang="en-US"/>
          </a:p>
        </p:txBody>
      </p:sp>
    </p:spTree>
    <p:extLst>
      <p:ext uri="{BB962C8B-B14F-4D97-AF65-F5344CB8AC3E}">
        <p14:creationId xmlns:p14="http://schemas.microsoft.com/office/powerpoint/2010/main" val="70036619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03238"/>
            <a:ext cx="2057400" cy="58975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03238"/>
            <a:ext cx="6019800"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10F808EE-68E2-48A0-A805-4C89DDBFAC04}" type="slidenum">
              <a:rPr lang="en-US"/>
              <a:pPr/>
              <a:t>‹#›</a:t>
            </a:fld>
            <a:endParaRPr lang="en-US"/>
          </a:p>
        </p:txBody>
      </p:sp>
    </p:spTree>
    <p:extLst>
      <p:ext uri="{BB962C8B-B14F-4D97-AF65-F5344CB8AC3E}">
        <p14:creationId xmlns:p14="http://schemas.microsoft.com/office/powerpoint/2010/main" val="135621217"/>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762000" y="503238"/>
            <a:ext cx="7848600" cy="563562"/>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371600"/>
            <a:ext cx="8229600" cy="5029200"/>
          </a:xfrm>
        </p:spPr>
        <p:txBody>
          <a:bodyPr/>
          <a:lstStyle/>
          <a:p>
            <a:r>
              <a:rPr lang="en-US" smtClean="0"/>
              <a:t>Click icon to add table</a:t>
            </a:r>
            <a:endParaRPr lang="en-US"/>
          </a:p>
        </p:txBody>
      </p:sp>
      <p:sp>
        <p:nvSpPr>
          <p:cNvPr id="4" name="Date Placeholder 3"/>
          <p:cNvSpPr>
            <a:spLocks noGrp="1"/>
          </p:cNvSpPr>
          <p:nvPr>
            <p:ph type="dt" sz="half" idx="10"/>
          </p:nvPr>
        </p:nvSpPr>
        <p:spPr>
          <a:xfrm>
            <a:off x="457200" y="6562725"/>
            <a:ext cx="1828800" cy="228600"/>
          </a:xfrm>
        </p:spPr>
        <p:txBody>
          <a:bodyPr/>
          <a:lstStyle>
            <a:lvl1pPr>
              <a:defRPr/>
            </a:lvl1pPr>
          </a:lstStyle>
          <a:p>
            <a:endParaRPr lang="en-US"/>
          </a:p>
        </p:txBody>
      </p:sp>
      <p:sp>
        <p:nvSpPr>
          <p:cNvPr id="6" name="Slide Number Placeholder 5"/>
          <p:cNvSpPr>
            <a:spLocks noGrp="1"/>
          </p:cNvSpPr>
          <p:nvPr>
            <p:ph type="sldNum" sz="quarter" idx="12"/>
          </p:nvPr>
        </p:nvSpPr>
        <p:spPr>
          <a:xfrm>
            <a:off x="3756025" y="6551613"/>
            <a:ext cx="2133600" cy="228600"/>
          </a:xfrm>
        </p:spPr>
        <p:txBody>
          <a:bodyPr/>
          <a:lstStyle>
            <a:lvl1pPr>
              <a:defRPr/>
            </a:lvl1pPr>
          </a:lstStyle>
          <a:p>
            <a:fld id="{0003D5AC-A345-452B-B5A9-945EC93F03CF}" type="slidenum">
              <a:rPr lang="en-US"/>
              <a:pPr/>
              <a:t>‹#›</a:t>
            </a:fld>
            <a:endParaRPr lang="en-US"/>
          </a:p>
        </p:txBody>
      </p:sp>
    </p:spTree>
    <p:extLst>
      <p:ext uri="{BB962C8B-B14F-4D97-AF65-F5344CB8AC3E}">
        <p14:creationId xmlns:p14="http://schemas.microsoft.com/office/powerpoint/2010/main" val="209912538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6" name="Slide Number Placeholder 5"/>
          <p:cNvSpPr>
            <a:spLocks noGrp="1"/>
          </p:cNvSpPr>
          <p:nvPr>
            <p:ph type="sldNum" sz="quarter" idx="12"/>
          </p:nvPr>
        </p:nvSpPr>
        <p:spPr>
          <a:xfrm>
            <a:off x="8458200" y="6531903"/>
            <a:ext cx="625011" cy="276225"/>
          </a:xfrm>
        </p:spPr>
        <p:txBody>
          <a:bodyPr/>
          <a:lstStyle>
            <a:lvl1pPr>
              <a:defRPr sz="1600" b="1">
                <a:solidFill>
                  <a:schemeClr val="tx1"/>
                </a:solidFill>
              </a:defRPr>
            </a:lvl1pPr>
          </a:lstStyle>
          <a:p>
            <a:fld id="{7A54E1E4-31D2-4635-9AD2-40AAC9D00496}" type="slidenum">
              <a:rPr lang="en-US" smtClean="0"/>
              <a:pPr/>
              <a:t>‹#›</a:t>
            </a:fld>
            <a:endParaRPr lang="en-US"/>
          </a:p>
        </p:txBody>
      </p:sp>
    </p:spTree>
    <p:extLst>
      <p:ext uri="{BB962C8B-B14F-4D97-AF65-F5344CB8AC3E}">
        <p14:creationId xmlns:p14="http://schemas.microsoft.com/office/powerpoint/2010/main" val="108377113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7B7D734-64B5-4B44-B614-01E10A0F2676}" type="slidenum">
              <a:rPr lang="en-US"/>
              <a:pPr/>
              <a:t>‹#›</a:t>
            </a:fld>
            <a:endParaRPr lang="en-US"/>
          </a:p>
        </p:txBody>
      </p:sp>
    </p:spTree>
    <p:extLst>
      <p:ext uri="{BB962C8B-B14F-4D97-AF65-F5344CB8AC3E}">
        <p14:creationId xmlns:p14="http://schemas.microsoft.com/office/powerpoint/2010/main" val="179986624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371600"/>
            <a:ext cx="4038600" cy="5029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371600"/>
            <a:ext cx="4038600" cy="5029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AD98ECEA-EBBC-41B1-9BFB-DEA75DC06992}" type="slidenum">
              <a:rPr lang="en-US"/>
              <a:pPr/>
              <a:t>‹#›</a:t>
            </a:fld>
            <a:endParaRPr lang="en-US"/>
          </a:p>
        </p:txBody>
      </p:sp>
    </p:spTree>
    <p:extLst>
      <p:ext uri="{BB962C8B-B14F-4D97-AF65-F5344CB8AC3E}">
        <p14:creationId xmlns:p14="http://schemas.microsoft.com/office/powerpoint/2010/main" val="404365746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C39BE935-BFC5-4CF4-A56C-51532CB91681}" type="slidenum">
              <a:rPr lang="en-US"/>
              <a:pPr/>
              <a:t>‹#›</a:t>
            </a:fld>
            <a:endParaRPr lang="en-US"/>
          </a:p>
        </p:txBody>
      </p:sp>
    </p:spTree>
    <p:extLst>
      <p:ext uri="{BB962C8B-B14F-4D97-AF65-F5344CB8AC3E}">
        <p14:creationId xmlns:p14="http://schemas.microsoft.com/office/powerpoint/2010/main" val="346178648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E3A210D9-F528-427C-ABE9-AF91620146A6}" type="slidenum">
              <a:rPr lang="en-US"/>
              <a:pPr/>
              <a:t>‹#›</a:t>
            </a:fld>
            <a:endParaRPr lang="en-US"/>
          </a:p>
        </p:txBody>
      </p:sp>
    </p:spTree>
    <p:extLst>
      <p:ext uri="{BB962C8B-B14F-4D97-AF65-F5344CB8AC3E}">
        <p14:creationId xmlns:p14="http://schemas.microsoft.com/office/powerpoint/2010/main" val="97633468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A433AFC0-FB58-49C7-8C77-F9A3E4285F6C}" type="slidenum">
              <a:rPr lang="en-US"/>
              <a:pPr/>
              <a:t>‹#›</a:t>
            </a:fld>
            <a:endParaRPr lang="en-US"/>
          </a:p>
        </p:txBody>
      </p:sp>
    </p:spTree>
    <p:extLst>
      <p:ext uri="{BB962C8B-B14F-4D97-AF65-F5344CB8AC3E}">
        <p14:creationId xmlns:p14="http://schemas.microsoft.com/office/powerpoint/2010/main" val="3689096632"/>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83C7DD06-8586-4F9B-8725-17C43D8F7574}" type="slidenum">
              <a:rPr lang="en-US"/>
              <a:pPr/>
              <a:t>‹#›</a:t>
            </a:fld>
            <a:endParaRPr lang="en-US"/>
          </a:p>
        </p:txBody>
      </p:sp>
    </p:spTree>
    <p:extLst>
      <p:ext uri="{BB962C8B-B14F-4D97-AF65-F5344CB8AC3E}">
        <p14:creationId xmlns:p14="http://schemas.microsoft.com/office/powerpoint/2010/main" val="1085242068"/>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5599CA20-2812-421F-B30A-08AAA636C369}" type="slidenum">
              <a:rPr lang="en-US"/>
              <a:pPr/>
              <a:t>‹#›</a:t>
            </a:fld>
            <a:endParaRPr lang="en-US"/>
          </a:p>
        </p:txBody>
      </p:sp>
    </p:spTree>
    <p:extLst>
      <p:ext uri="{BB962C8B-B14F-4D97-AF65-F5344CB8AC3E}">
        <p14:creationId xmlns:p14="http://schemas.microsoft.com/office/powerpoint/2010/main" val="193477669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solidFill>
          <a:schemeClr val="bg1"/>
        </a:solidFill>
        <a:effectLst/>
      </p:bgPr>
    </p:bg>
    <p:spTree>
      <p:nvGrpSpPr>
        <p:cNvPr id="1" name=""/>
        <p:cNvGrpSpPr/>
        <p:nvPr/>
      </p:nvGrpSpPr>
      <p:grpSpPr>
        <a:xfrm>
          <a:off x="0" y="0"/>
          <a:ext cx="0" cy="0"/>
          <a:chOff x="0" y="0"/>
          <a:chExt cx="0" cy="0"/>
        </a:xfrm>
      </p:grpSpPr>
      <p:graphicFrame>
        <p:nvGraphicFramePr>
          <p:cNvPr id="1109" name="Object 85"/>
          <p:cNvGraphicFramePr>
            <a:graphicFrameLocks noChangeAspect="1"/>
          </p:cNvGraphicFramePr>
          <p:nvPr>
            <p:extLst>
              <p:ext uri="{D42A27DB-BD31-4B8C-83A1-F6EECF244321}">
                <p14:modId xmlns:p14="http://schemas.microsoft.com/office/powerpoint/2010/main" val="3096180158"/>
              </p:ext>
            </p:extLst>
          </p:nvPr>
        </p:nvGraphicFramePr>
        <p:xfrm>
          <a:off x="0" y="0"/>
          <a:ext cx="9144000" cy="792162"/>
        </p:xfrm>
        <a:graphic>
          <a:graphicData uri="http://schemas.openxmlformats.org/presentationml/2006/ole">
            <mc:AlternateContent xmlns:mc="http://schemas.openxmlformats.org/markup-compatibility/2006">
              <mc:Choice xmlns:v="urn:schemas-microsoft-com:vml" Requires="v">
                <p:oleObj spid="_x0000_s1160" name="Image" r:id="rId15" imgW="12977778" imgH="1955556" progId="Photoshop.Image.7">
                  <p:embed/>
                </p:oleObj>
              </mc:Choice>
              <mc:Fallback>
                <p:oleObj name="Image" r:id="rId15" imgW="12977778" imgH="1955556" progId="Photoshop.Image.7">
                  <p:embed/>
                  <p:pic>
                    <p:nvPicPr>
                      <p:cNvPr id="0" name="Object 85"/>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0" y="0"/>
                        <a:ext cx="9144000" cy="792162"/>
                      </a:xfrm>
                      <a:prstGeom prst="rect">
                        <a:avLst/>
                      </a:prstGeom>
                      <a:noFill/>
                      <a:ln>
                        <a:noFill/>
                      </a:ln>
                      <a:effectLst/>
                      <a:extLst/>
                    </p:spPr>
                  </p:pic>
                </p:oleObj>
              </mc:Fallback>
            </mc:AlternateContent>
          </a:graphicData>
        </a:graphic>
      </p:graphicFrame>
      <p:sp>
        <p:nvSpPr>
          <p:cNvPr id="1027" name="Rectangle 3"/>
          <p:cNvSpPr>
            <a:spLocks noGrp="1" noChangeArrowheads="1"/>
          </p:cNvSpPr>
          <p:nvPr>
            <p:ph type="body" idx="1"/>
          </p:nvPr>
        </p:nvSpPr>
        <p:spPr bwMode="auto">
          <a:xfrm>
            <a:off x="457200" y="838200"/>
            <a:ext cx="8229600"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gray">
          <a:xfrm>
            <a:off x="457200" y="6562725"/>
            <a:ext cx="1828800" cy="2286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bg1"/>
                </a:solidFill>
              </a:defRPr>
            </a:lvl1pPr>
          </a:lstStyle>
          <a:p>
            <a:fld id="{7614E0C0-5790-4C9F-AA10-365D38F59B9C}" type="slidenum">
              <a:rPr lang="en-US" smtClean="0"/>
              <a:pPr/>
              <a:t>‹#›</a:t>
            </a:fld>
            <a:fld id="{DD093E23-2CF1-4F61-8751-DC9476A1E77B}" type="slidenum">
              <a:rPr lang="en-US" smtClean="0"/>
              <a:pPr/>
              <a:t>‹#›</a:t>
            </a:fld>
            <a:fld id="{CF1E7B32-F27B-48F2-824E-7AC70C7DDFA6}" type="slidenum">
              <a:rPr lang="en-US" smtClean="0"/>
              <a:pPr/>
              <a:t>‹#›</a:t>
            </a:fld>
            <a:endParaRPr lang="en-US"/>
          </a:p>
        </p:txBody>
      </p:sp>
      <p:sp>
        <p:nvSpPr>
          <p:cNvPr id="1030" name="Rectangle 6"/>
          <p:cNvSpPr>
            <a:spLocks noGrp="1" noChangeArrowheads="1"/>
          </p:cNvSpPr>
          <p:nvPr>
            <p:ph type="sldNum" sz="quarter" idx="4"/>
          </p:nvPr>
        </p:nvSpPr>
        <p:spPr bwMode="gray">
          <a:xfrm>
            <a:off x="3756025" y="6551613"/>
            <a:ext cx="2133600" cy="2286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200">
                <a:solidFill>
                  <a:schemeClr val="bg1"/>
                </a:solidFill>
              </a:defRPr>
            </a:lvl1pPr>
          </a:lstStyle>
          <a:p>
            <a:fld id="{85A3E2CA-CCB3-4243-83FD-1A5A01D48C82}" type="slidenum">
              <a:rPr lang="en-US"/>
              <a:pPr/>
              <a:t>‹#›</a:t>
            </a:fld>
            <a:endParaRPr lang="en-US"/>
          </a:p>
        </p:txBody>
      </p:sp>
      <p:sp>
        <p:nvSpPr>
          <p:cNvPr id="1026" name="Rectangle 2"/>
          <p:cNvSpPr>
            <a:spLocks noGrp="1" noChangeArrowheads="1"/>
          </p:cNvSpPr>
          <p:nvPr>
            <p:ph type="title"/>
          </p:nvPr>
        </p:nvSpPr>
        <p:spPr bwMode="gray">
          <a:xfrm>
            <a:off x="304800" y="152400"/>
            <a:ext cx="7848600" cy="563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hf hdr="0" ftr="0" dt="0"/>
  <p:txStyles>
    <p:titleStyle>
      <a:lvl1pPr algn="l" rtl="0" eaLnBrk="1" fontAlgn="base" hangingPunct="1">
        <a:spcBef>
          <a:spcPct val="0"/>
        </a:spcBef>
        <a:spcAft>
          <a:spcPct val="0"/>
        </a:spcAft>
        <a:defRPr sz="2800" b="1" kern="1200">
          <a:solidFill>
            <a:schemeClr val="tx1"/>
          </a:solidFill>
          <a:latin typeface="+mj-lt"/>
          <a:ea typeface="+mj-ea"/>
          <a:cs typeface="+mj-cs"/>
        </a:defRPr>
      </a:lvl1pPr>
      <a:lvl2pPr algn="l" rtl="0" eaLnBrk="1" fontAlgn="base" hangingPunct="1">
        <a:spcBef>
          <a:spcPct val="0"/>
        </a:spcBef>
        <a:spcAft>
          <a:spcPct val="0"/>
        </a:spcAft>
        <a:defRPr sz="2800" b="1">
          <a:solidFill>
            <a:schemeClr val="tx1"/>
          </a:solidFill>
          <a:latin typeface="Arial" panose="020B0604020202020204" pitchFamily="34" charset="0"/>
        </a:defRPr>
      </a:lvl2pPr>
      <a:lvl3pPr algn="l" rtl="0" eaLnBrk="1" fontAlgn="base" hangingPunct="1">
        <a:spcBef>
          <a:spcPct val="0"/>
        </a:spcBef>
        <a:spcAft>
          <a:spcPct val="0"/>
        </a:spcAft>
        <a:defRPr sz="2800" b="1">
          <a:solidFill>
            <a:schemeClr val="tx1"/>
          </a:solidFill>
          <a:latin typeface="Arial" panose="020B0604020202020204" pitchFamily="34" charset="0"/>
        </a:defRPr>
      </a:lvl3pPr>
      <a:lvl4pPr algn="l" rtl="0" eaLnBrk="1" fontAlgn="base" hangingPunct="1">
        <a:spcBef>
          <a:spcPct val="0"/>
        </a:spcBef>
        <a:spcAft>
          <a:spcPct val="0"/>
        </a:spcAft>
        <a:defRPr sz="2800" b="1">
          <a:solidFill>
            <a:schemeClr val="tx1"/>
          </a:solidFill>
          <a:latin typeface="Arial" panose="020B0604020202020204" pitchFamily="34" charset="0"/>
        </a:defRPr>
      </a:lvl4pPr>
      <a:lvl5pPr algn="l" rtl="0" eaLnBrk="1" fontAlgn="base" hangingPunct="1">
        <a:spcBef>
          <a:spcPct val="0"/>
        </a:spcBef>
        <a:spcAft>
          <a:spcPct val="0"/>
        </a:spcAft>
        <a:defRPr sz="2800" b="1">
          <a:solidFill>
            <a:schemeClr val="tx1"/>
          </a:solidFill>
          <a:latin typeface="Arial" panose="020B0604020202020204" pitchFamily="34" charset="0"/>
        </a:defRPr>
      </a:lvl5pPr>
      <a:lvl6pPr marL="457200" algn="l" rtl="0" eaLnBrk="1" fontAlgn="base" hangingPunct="1">
        <a:spcBef>
          <a:spcPct val="0"/>
        </a:spcBef>
        <a:spcAft>
          <a:spcPct val="0"/>
        </a:spcAft>
        <a:defRPr sz="2800" b="1">
          <a:solidFill>
            <a:schemeClr val="tx1"/>
          </a:solidFill>
          <a:latin typeface="Arial" panose="020B0604020202020204" pitchFamily="34" charset="0"/>
        </a:defRPr>
      </a:lvl6pPr>
      <a:lvl7pPr marL="914400" algn="l" rtl="0" eaLnBrk="1" fontAlgn="base" hangingPunct="1">
        <a:spcBef>
          <a:spcPct val="0"/>
        </a:spcBef>
        <a:spcAft>
          <a:spcPct val="0"/>
        </a:spcAft>
        <a:defRPr sz="2800" b="1">
          <a:solidFill>
            <a:schemeClr val="tx1"/>
          </a:solidFill>
          <a:latin typeface="Arial" panose="020B0604020202020204" pitchFamily="34" charset="0"/>
        </a:defRPr>
      </a:lvl7pPr>
      <a:lvl8pPr marL="1371600" algn="l" rtl="0" eaLnBrk="1" fontAlgn="base" hangingPunct="1">
        <a:spcBef>
          <a:spcPct val="0"/>
        </a:spcBef>
        <a:spcAft>
          <a:spcPct val="0"/>
        </a:spcAft>
        <a:defRPr sz="2800" b="1">
          <a:solidFill>
            <a:schemeClr val="tx1"/>
          </a:solidFill>
          <a:latin typeface="Arial" panose="020B0604020202020204" pitchFamily="34" charset="0"/>
        </a:defRPr>
      </a:lvl8pPr>
      <a:lvl9pPr marL="1828800" algn="l" rtl="0" eaLnBrk="1" fontAlgn="base" hangingPunct="1">
        <a:spcBef>
          <a:spcPct val="0"/>
        </a:spcBef>
        <a:spcAft>
          <a:spcPct val="0"/>
        </a:spcAft>
        <a:defRPr sz="2800" b="1">
          <a:solidFill>
            <a:schemeClr val="tx1"/>
          </a:solidFill>
          <a:latin typeface="Arial" panose="020B0604020202020204" pitchFamily="34" charset="0"/>
        </a:defRPr>
      </a:lvl9pPr>
    </p:titleStyle>
    <p:body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fineid.fi/"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4.png"/><Relationship Id="rId7"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6.png"/><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8.png"/><Relationship Id="rId4" Type="http://schemas.openxmlformats.org/officeDocument/2006/relationships/image" Target="../media/image37.png"/></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40.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5.png"/><Relationship Id="rId4" Type="http://schemas.openxmlformats.org/officeDocument/2006/relationships/image" Target="../media/image34.png"/></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blogs.cisco.com/security/securing-mobile-data-in-the-event-of-device-loss-or-theft"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en.wikipedia.org/wiki/Mobile_operating_system"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2.wmf"/><Relationship Id="rId5" Type="http://schemas.openxmlformats.org/officeDocument/2006/relationships/oleObject" Target="../embeddings/oleObject2.bin"/><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80" name="Rectangle 4"/>
          <p:cNvSpPr>
            <a:spLocks noGrp="1" noChangeArrowheads="1"/>
          </p:cNvSpPr>
          <p:nvPr>
            <p:ph type="ctrTitle"/>
          </p:nvPr>
        </p:nvSpPr>
        <p:spPr/>
        <p:txBody>
          <a:bodyPr/>
          <a:lstStyle/>
          <a:p>
            <a:r>
              <a:rPr lang="en-US" smtClean="0"/>
              <a:t>MOBILE SECURITY</a:t>
            </a:r>
            <a:endParaRPr lang="en-US"/>
          </a:p>
        </p:txBody>
      </p:sp>
      <p:sp>
        <p:nvSpPr>
          <p:cNvPr id="2" name="Subtitle 1"/>
          <p:cNvSpPr>
            <a:spLocks noGrp="1"/>
          </p:cNvSpPr>
          <p:nvPr>
            <p:ph type="subTitle" idx="1"/>
          </p:nvPr>
        </p:nvSpPr>
        <p:spPr>
          <a:xfrm>
            <a:off x="39476" y="3002701"/>
            <a:ext cx="4532523" cy="1264499"/>
          </a:xfrm>
        </p:spPr>
        <p:txBody>
          <a:bodyPr/>
          <a:lstStyle/>
          <a:p>
            <a:pPr algn="l"/>
            <a:r>
              <a:rPr lang="en-US" sz="1800" b="0" u="sng" smtClean="0">
                <a:solidFill>
                  <a:srgbClr val="002060"/>
                </a:solidFill>
              </a:rPr>
              <a:t>Nhóm 5:</a:t>
            </a:r>
            <a:r>
              <a:rPr lang="en-US" sz="1800" b="0" smtClean="0">
                <a:solidFill>
                  <a:srgbClr val="002060"/>
                </a:solidFill>
              </a:rPr>
              <a:t>	 Đỗ Đặng Minh – 1311015</a:t>
            </a:r>
          </a:p>
          <a:p>
            <a:pPr algn="l"/>
            <a:r>
              <a:rPr lang="en-US" sz="1800" b="0">
                <a:solidFill>
                  <a:srgbClr val="002060"/>
                </a:solidFill>
              </a:rPr>
              <a:t>	</a:t>
            </a:r>
            <a:r>
              <a:rPr lang="en-US" sz="1800" b="0" smtClean="0">
                <a:solidFill>
                  <a:srgbClr val="002060"/>
                </a:solidFill>
              </a:rPr>
              <a:t> Huỳnh Công Toàn – 1311026</a:t>
            </a:r>
          </a:p>
          <a:p>
            <a:pPr algn="l"/>
            <a:r>
              <a:rPr lang="en-US" sz="1800" b="0">
                <a:solidFill>
                  <a:srgbClr val="002060"/>
                </a:solidFill>
              </a:rPr>
              <a:t>	</a:t>
            </a:r>
            <a:r>
              <a:rPr lang="en-US" sz="1800" b="0" smtClean="0">
                <a:solidFill>
                  <a:srgbClr val="002060"/>
                </a:solidFill>
              </a:rPr>
              <a:t> Dương Xuân Long </a:t>
            </a:r>
            <a:r>
              <a:rPr lang="en-US" sz="1800" b="0">
                <a:solidFill>
                  <a:srgbClr val="002060"/>
                </a:solidFill>
              </a:rPr>
              <a:t>–</a:t>
            </a:r>
            <a:r>
              <a:rPr lang="en-US" sz="1800" b="0" smtClean="0">
                <a:solidFill>
                  <a:srgbClr val="002060"/>
                </a:solidFill>
              </a:rPr>
              <a:t> 1311048</a:t>
            </a:r>
            <a:endParaRPr lang="en-US" sz="1800" b="0">
              <a:solidFill>
                <a:srgbClr val="002060"/>
              </a:solidFill>
            </a:endParaRPr>
          </a:p>
        </p:txBody>
      </p:sp>
      <p:pic>
        <p:nvPicPr>
          <p:cNvPr id="5" name="Picture 2" descr="http://www.thptdongthanh.edu.vn/upload/advertisings/2011/03/14/085152_hcmu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5800" y="1318050"/>
            <a:ext cx="1346293" cy="10668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ttp://www.ttcn.hochiminhcity.gov.vn/image/image_gallery?uuid=dfcdf6e3-c677-4ae1-9185-3a19be31e99c&amp;groupId=10192&amp;t=125246747834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099" y="0"/>
            <a:ext cx="2553758" cy="1219200"/>
          </a:xfrm>
          <a:prstGeom prst="rect">
            <a:avLst/>
          </a:prstGeom>
          <a:noFill/>
          <a:extLst>
            <a:ext uri="{909E8E84-426E-40DD-AFC4-6F175D3DCCD1}">
              <a14:hiddenFill xmlns:a14="http://schemas.microsoft.com/office/drawing/2010/main">
                <a:solidFill>
                  <a:srgbClr val="FFFFFF"/>
                </a:solidFill>
              </a14:hiddenFill>
            </a:ext>
          </a:extLst>
        </p:spPr>
      </p:pic>
      <p:sp>
        <p:nvSpPr>
          <p:cNvPr id="7" name="Subtitle 1"/>
          <p:cNvSpPr txBox="1">
            <a:spLocks/>
          </p:cNvSpPr>
          <p:nvPr/>
        </p:nvSpPr>
        <p:spPr bwMode="black">
          <a:xfrm>
            <a:off x="1695449" y="5715000"/>
            <a:ext cx="582930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1" fontAlgn="base" hangingPunct="1">
              <a:spcBef>
                <a:spcPct val="20000"/>
              </a:spcBef>
              <a:spcAft>
                <a:spcPct val="0"/>
              </a:spcAft>
              <a:buClr>
                <a:schemeClr val="tx2"/>
              </a:buClr>
              <a:buFont typeface="Wingdings" panose="05000000000000000000" pitchFamily="2" charset="2"/>
              <a:buNone/>
              <a:defRPr sz="1600" b="1" kern="1200">
                <a:solidFill>
                  <a:schemeClr val="folHlink"/>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0" u="sng" smtClean="0">
                <a:solidFill>
                  <a:srgbClr val="FFFF00"/>
                </a:solidFill>
              </a:rPr>
              <a:t>GVHD:</a:t>
            </a:r>
            <a:r>
              <a:rPr lang="en-US" sz="1800" b="0" smtClean="0">
                <a:solidFill>
                  <a:srgbClr val="FFFF00"/>
                </a:solidFill>
              </a:rPr>
              <a:t> PGS. TS. Đặng Trần Khánh</a:t>
            </a:r>
            <a:endParaRPr lang="en-US" sz="1800" b="0">
              <a:solidFill>
                <a:srgbClr val="FFFF00"/>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Mất thiết bị</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10</a:t>
            </a:fld>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79" y="911952"/>
            <a:ext cx="5844421" cy="5019255"/>
          </a:xfrm>
          <a:prstGeom prst="rect">
            <a:avLst/>
          </a:prstGeom>
        </p:spPr>
      </p:pic>
      <p:sp>
        <p:nvSpPr>
          <p:cNvPr id="5" name="TextBox 4"/>
          <p:cNvSpPr txBox="1"/>
          <p:nvPr/>
        </p:nvSpPr>
        <p:spPr>
          <a:xfrm>
            <a:off x="1038108" y="6070747"/>
            <a:ext cx="4271362" cy="369332"/>
          </a:xfrm>
          <a:prstGeom prst="rect">
            <a:avLst/>
          </a:prstGeom>
          <a:noFill/>
        </p:spPr>
        <p:txBody>
          <a:bodyPr wrap="none" rtlCol="0">
            <a:spAutoFit/>
          </a:bodyPr>
          <a:lstStyle/>
          <a:p>
            <a:r>
              <a:rPr lang="en-US"/>
              <a:t>Thống kê của ESET &amp; Harris Interactive</a:t>
            </a:r>
          </a:p>
        </p:txBody>
      </p:sp>
      <p:pic>
        <p:nvPicPr>
          <p:cNvPr id="6" name="Picture 5"/>
          <p:cNvPicPr>
            <a:picLocks noChangeAspect="1"/>
          </p:cNvPicPr>
          <p:nvPr/>
        </p:nvPicPr>
        <p:blipFill rotWithShape="1">
          <a:blip r:embed="rId4"/>
          <a:srcRect r="49514"/>
          <a:stretch/>
        </p:blipFill>
        <p:spPr>
          <a:xfrm>
            <a:off x="6497405" y="2503751"/>
            <a:ext cx="2286000" cy="1597628"/>
          </a:xfrm>
          <a:prstGeom prst="rect">
            <a:avLst/>
          </a:prstGeom>
        </p:spPr>
      </p:pic>
      <p:sp>
        <p:nvSpPr>
          <p:cNvPr id="3" name="TextBox 2"/>
          <p:cNvSpPr txBox="1"/>
          <p:nvPr/>
        </p:nvSpPr>
        <p:spPr>
          <a:xfrm>
            <a:off x="6214373" y="6000418"/>
            <a:ext cx="2852063" cy="369332"/>
          </a:xfrm>
          <a:prstGeom prst="rect">
            <a:avLst/>
          </a:prstGeom>
          <a:noFill/>
        </p:spPr>
        <p:txBody>
          <a:bodyPr wrap="none" rtlCol="0">
            <a:spAutoFit/>
          </a:bodyPr>
          <a:lstStyle/>
          <a:p>
            <a:r>
              <a:rPr lang="en-US" smtClean="0"/>
              <a:t>Consumer Reports (2014)</a:t>
            </a:r>
            <a:endParaRPr lang="en-US"/>
          </a:p>
        </p:txBody>
      </p:sp>
      <p:pic>
        <p:nvPicPr>
          <p:cNvPr id="7" name="Picture 6"/>
          <p:cNvPicPr>
            <a:picLocks noChangeAspect="1"/>
          </p:cNvPicPr>
          <p:nvPr/>
        </p:nvPicPr>
        <p:blipFill>
          <a:blip r:embed="rId5"/>
          <a:stretch>
            <a:fillRect/>
          </a:stretch>
        </p:blipFill>
        <p:spPr>
          <a:xfrm>
            <a:off x="6497405" y="4191000"/>
            <a:ext cx="2286000" cy="1647265"/>
          </a:xfrm>
          <a:prstGeom prst="rect">
            <a:avLst/>
          </a:prstGeom>
        </p:spPr>
      </p:pic>
    </p:spTree>
    <p:extLst>
      <p:ext uri="{BB962C8B-B14F-4D97-AF65-F5344CB8AC3E}">
        <p14:creationId xmlns:p14="http://schemas.microsoft.com/office/powerpoint/2010/main" val="19935776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Tấn công từ chối dịch vụ</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11</a:t>
            </a:fld>
            <a:endParaRPr lang="en-US"/>
          </a:p>
        </p:txBody>
      </p:sp>
      <p:sp>
        <p:nvSpPr>
          <p:cNvPr id="6" name="Rectangle 3"/>
          <p:cNvSpPr txBox="1">
            <a:spLocks noChangeArrowheads="1"/>
          </p:cNvSpPr>
          <p:nvPr/>
        </p:nvSpPr>
        <p:spPr bwMode="auto">
          <a:xfrm>
            <a:off x="308919" y="1143000"/>
            <a:ext cx="8454081" cy="4341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smtClean="0"/>
              <a:t>Không </a:t>
            </a:r>
            <a:r>
              <a:rPr lang="en-US" sz="2000"/>
              <a:t>riêng cho thiết bị di </a:t>
            </a:r>
            <a:r>
              <a:rPr lang="en-US" sz="2000" smtClean="0"/>
              <a:t>động.</a:t>
            </a:r>
          </a:p>
          <a:p>
            <a:r>
              <a:rPr lang="en-US" sz="2000" smtClean="0"/>
              <a:t>Gây </a:t>
            </a:r>
            <a:r>
              <a:rPr lang="en-US" sz="2000"/>
              <a:t>hại đến tính sẵn </a:t>
            </a:r>
            <a:r>
              <a:rPr lang="en-US" sz="2000" smtClean="0"/>
              <a:t>sàng.</a:t>
            </a:r>
          </a:p>
          <a:p>
            <a:r>
              <a:rPr lang="en-US" sz="2000" smtClean="0"/>
              <a:t>C</a:t>
            </a:r>
            <a:r>
              <a:rPr lang="vi-VN" sz="2000" smtClean="0"/>
              <a:t>ách </a:t>
            </a:r>
            <a:r>
              <a:rPr lang="vi-VN" sz="2000"/>
              <a:t>tấn công phổ biến là gửi một lượng lớn dữ liệu rác đến một mục tiêu thông qua đường </a:t>
            </a:r>
            <a:r>
              <a:rPr lang="vi-VN" sz="2000" smtClean="0"/>
              <a:t>mạng</a:t>
            </a:r>
            <a:r>
              <a:rPr lang="en-US" sz="2000" smtClean="0"/>
              <a:t>.</a:t>
            </a:r>
          </a:p>
          <a:p>
            <a:r>
              <a:rPr lang="vi-VN" sz="2000"/>
              <a:t>Một cách cụ thể hơn là nhắm đền nguồn pin của thiết bị di </a:t>
            </a:r>
            <a:r>
              <a:rPr lang="vi-VN" sz="2000" smtClean="0"/>
              <a:t>động</a:t>
            </a:r>
            <a:r>
              <a:rPr lang="en-US" sz="2000" smtClean="0"/>
              <a:t>.</a:t>
            </a:r>
          </a:p>
          <a:p>
            <a:r>
              <a:rPr lang="vi-VN" sz="2000"/>
              <a:t>Các cách tấn công khác như làm nhiễu toàn bộ băng </a:t>
            </a:r>
            <a:r>
              <a:rPr lang="vi-VN" sz="2000" smtClean="0"/>
              <a:t>tần</a:t>
            </a:r>
            <a:r>
              <a:rPr lang="en-US" sz="2000" smtClean="0"/>
              <a:t>.</a:t>
            </a:r>
            <a:endParaRPr lang="en-US" sz="2000"/>
          </a:p>
        </p:txBody>
      </p:sp>
    </p:spTree>
    <p:extLst>
      <p:ext uri="{BB962C8B-B14F-4D97-AF65-F5344CB8AC3E}">
        <p14:creationId xmlns:p14="http://schemas.microsoft.com/office/powerpoint/2010/main" val="12254479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Tấn công không dây</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12</a:t>
            </a:fld>
            <a:endParaRPr lang="en-US"/>
          </a:p>
        </p:txBody>
      </p:sp>
      <p:sp>
        <p:nvSpPr>
          <p:cNvPr id="6" name="Rectangle 3"/>
          <p:cNvSpPr txBox="1">
            <a:spLocks noChangeArrowheads="1"/>
          </p:cNvSpPr>
          <p:nvPr/>
        </p:nvSpPr>
        <p:spPr bwMode="auto">
          <a:xfrm>
            <a:off x="308919" y="1143000"/>
            <a:ext cx="8454081" cy="152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smtClean="0"/>
              <a:t>Điểm yếu rất lớn của thiết bị di động.</a:t>
            </a:r>
          </a:p>
          <a:p>
            <a:r>
              <a:rPr lang="en-US" sz="2000" smtClean="0"/>
              <a:t>Nghe lén đường truyền.</a:t>
            </a:r>
          </a:p>
          <a:p>
            <a:r>
              <a:rPr lang="en-US" sz="2000" smtClean="0"/>
              <a:t>T</a:t>
            </a:r>
            <a:r>
              <a:rPr lang="vi-VN" sz="2000" smtClean="0"/>
              <a:t>ận </a:t>
            </a:r>
            <a:r>
              <a:rPr lang="vi-VN" sz="2000"/>
              <a:t>dụng định danh phần cứng duy nhất (như địa chỉ MAC của LAN không dây</a:t>
            </a:r>
            <a:r>
              <a:rPr lang="vi-VN" sz="2000" smtClean="0"/>
              <a:t>)</a:t>
            </a:r>
            <a:r>
              <a:rPr lang="en-US" sz="2000" smtClean="0"/>
              <a:t>.</a:t>
            </a:r>
            <a:endParaRPr lang="en-US" sz="2000"/>
          </a:p>
        </p:txBody>
      </p:sp>
      <p:grpSp>
        <p:nvGrpSpPr>
          <p:cNvPr id="5" name="Group 4"/>
          <p:cNvGrpSpPr/>
          <p:nvPr/>
        </p:nvGrpSpPr>
        <p:grpSpPr>
          <a:xfrm>
            <a:off x="1827900" y="2693432"/>
            <a:ext cx="381000" cy="1143000"/>
            <a:chOff x="3124200" y="2971800"/>
            <a:chExt cx="1066800" cy="2971800"/>
          </a:xfrm>
        </p:grpSpPr>
        <p:sp>
          <p:nvSpPr>
            <p:cNvPr id="3" name="Rounded Rectangle 2"/>
            <p:cNvSpPr/>
            <p:nvPr/>
          </p:nvSpPr>
          <p:spPr>
            <a:xfrm>
              <a:off x="3124200" y="4191000"/>
              <a:ext cx="1066800" cy="1752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p:cNvSpPr/>
            <p:nvPr/>
          </p:nvSpPr>
          <p:spPr>
            <a:xfrm>
              <a:off x="3124200" y="2971800"/>
              <a:ext cx="1066800" cy="106680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5904290" y="5289815"/>
            <a:ext cx="381000" cy="1143000"/>
            <a:chOff x="3124200" y="2971800"/>
            <a:chExt cx="1066800" cy="2971800"/>
          </a:xfrm>
        </p:grpSpPr>
        <p:sp>
          <p:nvSpPr>
            <p:cNvPr id="12" name="Rounded Rectangle 11"/>
            <p:cNvSpPr/>
            <p:nvPr/>
          </p:nvSpPr>
          <p:spPr>
            <a:xfrm>
              <a:off x="3124200" y="4191000"/>
              <a:ext cx="1066800" cy="1752600"/>
            </a:xfrm>
            <a:prstGeom prst="round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3124200" y="2971800"/>
              <a:ext cx="1066800" cy="106680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ounded Rectangle 6"/>
          <p:cNvSpPr/>
          <p:nvPr/>
        </p:nvSpPr>
        <p:spPr>
          <a:xfrm>
            <a:off x="6972300" y="2731532"/>
            <a:ext cx="1714500" cy="838200"/>
          </a:xfrm>
          <a:prstGeom prst="roundRect">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smtClean="0">
                <a:solidFill>
                  <a:schemeClr val="tx1"/>
                </a:solidFill>
              </a:rPr>
              <a:t>8.8.8.8.8</a:t>
            </a:r>
            <a:endParaRPr lang="en-US" sz="2400">
              <a:solidFill>
                <a:schemeClr val="tx1"/>
              </a:solidFill>
            </a:endParaRPr>
          </a:p>
        </p:txBody>
      </p:sp>
      <p:cxnSp>
        <p:nvCxnSpPr>
          <p:cNvPr id="14" name="Straight Arrow Connector 13"/>
          <p:cNvCxnSpPr/>
          <p:nvPr/>
        </p:nvCxnSpPr>
        <p:spPr>
          <a:xfrm>
            <a:off x="2552100" y="3034476"/>
            <a:ext cx="420624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647650" y="2667000"/>
            <a:ext cx="3352200" cy="369332"/>
          </a:xfrm>
          <a:prstGeom prst="rect">
            <a:avLst/>
          </a:prstGeom>
          <a:noFill/>
        </p:spPr>
        <p:txBody>
          <a:bodyPr wrap="none" rtlCol="0">
            <a:spAutoFit/>
          </a:bodyPr>
          <a:lstStyle/>
          <a:p>
            <a:r>
              <a:rPr lang="en-US" smtClean="0"/>
              <a:t>1. DNS request for google.com</a:t>
            </a:r>
            <a:endParaRPr lang="en-US"/>
          </a:p>
        </p:txBody>
      </p:sp>
      <p:cxnSp>
        <p:nvCxnSpPr>
          <p:cNvPr id="19" name="Straight Arrow Connector 18"/>
          <p:cNvCxnSpPr/>
          <p:nvPr/>
        </p:nvCxnSpPr>
        <p:spPr>
          <a:xfrm>
            <a:off x="2552700" y="3505200"/>
            <a:ext cx="4206240" cy="0"/>
          </a:xfrm>
          <a:prstGeom prst="straightConnector1">
            <a:avLst/>
          </a:prstGeom>
          <a:ln w="5715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2827379" y="3169389"/>
            <a:ext cx="3655681" cy="646331"/>
          </a:xfrm>
          <a:prstGeom prst="rect">
            <a:avLst/>
          </a:prstGeom>
          <a:noFill/>
        </p:spPr>
        <p:txBody>
          <a:bodyPr wrap="none" rtlCol="0">
            <a:spAutoFit/>
          </a:bodyPr>
          <a:lstStyle/>
          <a:p>
            <a:pPr algn="ctr"/>
            <a:r>
              <a:rPr lang="en-US" smtClean="0"/>
              <a:t>3. DNS response: 173.194.115.64</a:t>
            </a:r>
            <a:br>
              <a:rPr lang="en-US" smtClean="0"/>
            </a:br>
            <a:r>
              <a:rPr lang="en-US" smtClean="0"/>
              <a:t> (ignored)</a:t>
            </a:r>
            <a:endParaRPr lang="en-US"/>
          </a:p>
        </p:txBody>
      </p:sp>
      <p:cxnSp>
        <p:nvCxnSpPr>
          <p:cNvPr id="21" name="Straight Arrow Connector 20"/>
          <p:cNvCxnSpPr/>
          <p:nvPr/>
        </p:nvCxnSpPr>
        <p:spPr>
          <a:xfrm>
            <a:off x="2552100" y="3899932"/>
            <a:ext cx="2991150" cy="1802368"/>
          </a:xfrm>
          <a:prstGeom prst="straightConnector1">
            <a:avLst/>
          </a:prstGeom>
          <a:ln w="5715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4079730" y="4476513"/>
            <a:ext cx="3288080" cy="369332"/>
          </a:xfrm>
          <a:prstGeom prst="rect">
            <a:avLst/>
          </a:prstGeom>
          <a:noFill/>
        </p:spPr>
        <p:txBody>
          <a:bodyPr wrap="none" rtlCol="0">
            <a:spAutoFit/>
          </a:bodyPr>
          <a:lstStyle/>
          <a:p>
            <a:r>
              <a:rPr lang="en-US" smtClean="0"/>
              <a:t>2. DNS response: 192.168.1.1</a:t>
            </a:r>
            <a:endParaRPr lang="en-US"/>
          </a:p>
        </p:txBody>
      </p:sp>
      <p:sp>
        <p:nvSpPr>
          <p:cNvPr id="22" name="Rounded Rectangle 21"/>
          <p:cNvSpPr/>
          <p:nvPr/>
        </p:nvSpPr>
        <p:spPr>
          <a:xfrm>
            <a:off x="914400" y="5765800"/>
            <a:ext cx="2286900" cy="892125"/>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smtClean="0"/>
              <a:t>192.168.1.1</a:t>
            </a:r>
            <a:br>
              <a:rPr lang="en-US" sz="2400" smtClean="0"/>
            </a:br>
            <a:r>
              <a:rPr lang="en-US" sz="2400" smtClean="0"/>
              <a:t>(Attacker)</a:t>
            </a:r>
            <a:endParaRPr lang="en-US" sz="2400"/>
          </a:p>
        </p:txBody>
      </p:sp>
      <p:cxnSp>
        <p:nvCxnSpPr>
          <p:cNvPr id="25" name="Straight Arrow Connector 24"/>
          <p:cNvCxnSpPr/>
          <p:nvPr/>
        </p:nvCxnSpPr>
        <p:spPr>
          <a:xfrm flipV="1">
            <a:off x="2056500" y="4052890"/>
            <a:ext cx="0" cy="1585910"/>
          </a:xfrm>
          <a:prstGeom prst="straightConnector1">
            <a:avLst/>
          </a:prstGeom>
          <a:ln w="5715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358599" y="4530188"/>
            <a:ext cx="1697901" cy="646331"/>
          </a:xfrm>
          <a:prstGeom prst="rect">
            <a:avLst/>
          </a:prstGeom>
          <a:noFill/>
        </p:spPr>
        <p:txBody>
          <a:bodyPr wrap="none" rtlCol="0">
            <a:spAutoFit/>
          </a:bodyPr>
          <a:lstStyle/>
          <a:p>
            <a:pPr algn="ctr"/>
            <a:r>
              <a:rPr lang="en-US" smtClean="0"/>
              <a:t>4. Request for </a:t>
            </a:r>
            <a:br>
              <a:rPr lang="en-US" smtClean="0"/>
            </a:br>
            <a:r>
              <a:rPr lang="en-US" smtClean="0"/>
              <a:t>192.168.1.1</a:t>
            </a:r>
            <a:endParaRPr lang="en-US"/>
          </a:p>
        </p:txBody>
      </p:sp>
    </p:spTree>
    <p:extLst>
      <p:ext uri="{BB962C8B-B14F-4D97-AF65-F5344CB8AC3E}">
        <p14:creationId xmlns:p14="http://schemas.microsoft.com/office/powerpoint/2010/main" val="7940183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Tấn công xâm nhập</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13</a:t>
            </a:fld>
            <a:endParaRPr lang="en-US"/>
          </a:p>
        </p:txBody>
      </p:sp>
      <p:sp>
        <p:nvSpPr>
          <p:cNvPr id="6" name="Rectangle 3"/>
          <p:cNvSpPr txBox="1">
            <a:spLocks noChangeArrowheads="1"/>
          </p:cNvSpPr>
          <p:nvPr/>
        </p:nvSpPr>
        <p:spPr bwMode="auto">
          <a:xfrm>
            <a:off x="308919" y="1066800"/>
            <a:ext cx="8454081"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smtClean="0"/>
              <a:t>Chiếm </a:t>
            </a:r>
            <a:r>
              <a:rPr lang="en-US" sz="2400"/>
              <a:t>lấy một phần hay toàn quyền điều khiển mục tiêu</a:t>
            </a:r>
            <a:r>
              <a:rPr lang="en-US" sz="2400" smtClean="0"/>
              <a:t>.</a:t>
            </a:r>
          </a:p>
          <a:p>
            <a:r>
              <a:rPr lang="en-US" sz="2400" smtClean="0"/>
              <a:t>Cách tấn công:</a:t>
            </a:r>
          </a:p>
          <a:p>
            <a:pPr lvl="1"/>
            <a:r>
              <a:rPr lang="en-US" smtClean="0"/>
              <a:t>Nhúng mã: </a:t>
            </a:r>
            <a:r>
              <a:rPr lang="en-US"/>
              <a:t>khai thác các lỗi lập </a:t>
            </a:r>
            <a:r>
              <a:rPr lang="en-US" smtClean="0"/>
              <a:t>trình (tràn bộ đệm).</a:t>
            </a:r>
          </a:p>
          <a:p>
            <a:pPr lvl="1"/>
            <a:r>
              <a:rPr lang="en-US" smtClean="0"/>
              <a:t>Tận </a:t>
            </a:r>
            <a:r>
              <a:rPr lang="en-US"/>
              <a:t>dụng lỗi logic</a:t>
            </a:r>
            <a:r>
              <a:rPr lang="en-US" smtClean="0"/>
              <a:t>.</a:t>
            </a:r>
          </a:p>
          <a:p>
            <a:r>
              <a:rPr lang="en-US" sz="2400"/>
              <a:t>Ả</a:t>
            </a:r>
            <a:r>
              <a:rPr lang="en-US" sz="2400" smtClean="0"/>
              <a:t>nh </a:t>
            </a:r>
            <a:r>
              <a:rPr lang="en-US" sz="2400"/>
              <a:t>hưởng đến tính bảo mật, toàn vẹn và tính sẵn sàng của thiết bị</a:t>
            </a:r>
            <a:r>
              <a:rPr lang="en-US" sz="2400" smtClean="0"/>
              <a:t>.</a:t>
            </a:r>
          </a:p>
          <a:p>
            <a:r>
              <a:rPr lang="en-US" sz="2400"/>
              <a:t>Đ</a:t>
            </a:r>
            <a:r>
              <a:rPr lang="en-US" sz="2400" smtClean="0"/>
              <a:t>ược </a:t>
            </a:r>
            <a:r>
              <a:rPr lang="en-US" sz="2400"/>
              <a:t>dùng để làm nền cho các cuộc tấn công </a:t>
            </a:r>
            <a:r>
              <a:rPr lang="en-US" sz="2400" smtClean="0"/>
              <a:t>khác.</a:t>
            </a:r>
            <a:endParaRPr lang="en-US" sz="2400"/>
          </a:p>
        </p:txBody>
      </p:sp>
    </p:spTree>
    <p:extLst>
      <p:ext uri="{BB962C8B-B14F-4D97-AF65-F5344CB8AC3E}">
        <p14:creationId xmlns:p14="http://schemas.microsoft.com/office/powerpoint/2010/main" val="1332310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Phần mềm độc hại</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14</a:t>
            </a:fld>
            <a:endParaRPr lang="en-US"/>
          </a:p>
        </p:txBody>
      </p:sp>
      <p:pic>
        <p:nvPicPr>
          <p:cNvPr id="5" name="Picture 4"/>
          <p:cNvPicPr>
            <a:picLocks noChangeAspect="1"/>
          </p:cNvPicPr>
          <p:nvPr/>
        </p:nvPicPr>
        <p:blipFill>
          <a:blip r:embed="rId3"/>
          <a:stretch>
            <a:fillRect/>
          </a:stretch>
        </p:blipFill>
        <p:spPr>
          <a:xfrm>
            <a:off x="0" y="2412072"/>
            <a:ext cx="9144000" cy="4445928"/>
          </a:xfrm>
          <a:prstGeom prst="rect">
            <a:avLst/>
          </a:prstGeom>
        </p:spPr>
      </p:pic>
      <p:sp>
        <p:nvSpPr>
          <p:cNvPr id="7" name="TextBox 6"/>
          <p:cNvSpPr txBox="1"/>
          <p:nvPr/>
        </p:nvSpPr>
        <p:spPr>
          <a:xfrm>
            <a:off x="1756966" y="1115936"/>
            <a:ext cx="5630067" cy="830997"/>
          </a:xfrm>
          <a:prstGeom prst="rect">
            <a:avLst/>
          </a:prstGeom>
          <a:noFill/>
        </p:spPr>
        <p:txBody>
          <a:bodyPr wrap="none" rtlCol="0">
            <a:spAutoFit/>
          </a:bodyPr>
          <a:lstStyle/>
          <a:p>
            <a:pPr algn="ctr"/>
            <a:r>
              <a:rPr lang="en-US" sz="2400">
                <a:solidFill>
                  <a:schemeClr val="tx2"/>
                </a:solidFill>
              </a:rPr>
              <a:t>Các loại phần mềm độc hại trên di động</a:t>
            </a:r>
            <a:br>
              <a:rPr lang="en-US" sz="2400">
                <a:solidFill>
                  <a:schemeClr val="tx2"/>
                </a:solidFill>
              </a:rPr>
            </a:br>
            <a:r>
              <a:rPr lang="en-US" sz="2400">
                <a:solidFill>
                  <a:schemeClr val="tx2"/>
                </a:solidFill>
              </a:rPr>
              <a:t>theo quickheal.co.in</a:t>
            </a:r>
          </a:p>
        </p:txBody>
      </p:sp>
    </p:spTree>
    <p:extLst>
      <p:ext uri="{BB962C8B-B14F-4D97-AF65-F5344CB8AC3E}">
        <p14:creationId xmlns:p14="http://schemas.microsoft.com/office/powerpoint/2010/main" val="7355926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Virút và sâu</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15</a:t>
            </a:fld>
            <a:endParaRPr lang="en-US"/>
          </a:p>
        </p:txBody>
      </p:sp>
      <p:pic>
        <p:nvPicPr>
          <p:cNvPr id="4" name="Picture 3"/>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335152931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a:t>Phần mềm độc hại</a:t>
            </a:r>
          </a:p>
        </p:txBody>
      </p:sp>
      <p:sp>
        <p:nvSpPr>
          <p:cNvPr id="2" name="Slide Number Placeholder 1"/>
          <p:cNvSpPr>
            <a:spLocks noGrp="1"/>
          </p:cNvSpPr>
          <p:nvPr>
            <p:ph type="sldNum" sz="quarter" idx="12"/>
          </p:nvPr>
        </p:nvSpPr>
        <p:spPr/>
        <p:txBody>
          <a:bodyPr/>
          <a:lstStyle/>
          <a:p>
            <a:fld id="{7A54E1E4-31D2-4635-9AD2-40AAC9D00496}" type="slidenum">
              <a:rPr lang="en-US" smtClean="0"/>
              <a:pPr/>
              <a:t>16</a:t>
            </a:fld>
            <a:endParaRPr lang="en-US"/>
          </a:p>
        </p:txBody>
      </p:sp>
      <p:pic>
        <p:nvPicPr>
          <p:cNvPr id="4" name="Picture 3"/>
          <p:cNvPicPr>
            <a:picLocks noChangeAspect="1"/>
          </p:cNvPicPr>
          <p:nvPr/>
        </p:nvPicPr>
        <p:blipFill>
          <a:blip r:embed="rId3"/>
          <a:stretch>
            <a:fillRect/>
          </a:stretch>
        </p:blipFill>
        <p:spPr>
          <a:xfrm>
            <a:off x="25400" y="1066800"/>
            <a:ext cx="8889999" cy="5334000"/>
          </a:xfrm>
          <a:prstGeom prst="rect">
            <a:avLst/>
          </a:prstGeom>
        </p:spPr>
      </p:pic>
    </p:spTree>
    <p:extLst>
      <p:ext uri="{BB962C8B-B14F-4D97-AF65-F5344CB8AC3E}">
        <p14:creationId xmlns:p14="http://schemas.microsoft.com/office/powerpoint/2010/main" val="1186985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Tấn công dựa trên cơ sở hạ tầng</a:t>
            </a:r>
            <a:endParaRPr lang="en-US"/>
          </a:p>
        </p:txBody>
      </p:sp>
      <p:sp>
        <p:nvSpPr>
          <p:cNvPr id="2" name="Slide Number Placeholder 1"/>
          <p:cNvSpPr>
            <a:spLocks noGrp="1"/>
          </p:cNvSpPr>
          <p:nvPr>
            <p:ph type="sldNum" sz="quarter" idx="12"/>
          </p:nvPr>
        </p:nvSpPr>
        <p:spPr/>
        <p:txBody>
          <a:bodyPr/>
          <a:lstStyle/>
          <a:p>
            <a:pPr algn="l"/>
            <a:fld id="{7A54E1E4-31D2-4635-9AD2-40AAC9D00496}" type="slidenum">
              <a:rPr lang="en-US" smtClean="0"/>
              <a:pPr algn="l"/>
              <a:t>17</a:t>
            </a:fld>
            <a:endParaRPr lang="en-US"/>
          </a:p>
        </p:txBody>
      </p:sp>
      <p:pic>
        <p:nvPicPr>
          <p:cNvPr id="3" name="Picture 2"/>
          <p:cNvPicPr>
            <a:picLocks noChangeAspect="1"/>
          </p:cNvPicPr>
          <p:nvPr/>
        </p:nvPicPr>
        <p:blipFill rotWithShape="1">
          <a:blip r:embed="rId3"/>
          <a:srcRect t="3423"/>
          <a:stretch/>
        </p:blipFill>
        <p:spPr>
          <a:xfrm>
            <a:off x="27335" y="839972"/>
            <a:ext cx="7881957" cy="5637028"/>
          </a:xfrm>
          <a:prstGeom prst="rect">
            <a:avLst/>
          </a:prstGeom>
        </p:spPr>
      </p:pic>
      <p:sp>
        <p:nvSpPr>
          <p:cNvPr id="4" name="TextBox 3"/>
          <p:cNvSpPr txBox="1"/>
          <p:nvPr/>
        </p:nvSpPr>
        <p:spPr>
          <a:xfrm>
            <a:off x="3581399" y="4611874"/>
            <a:ext cx="5501811" cy="1865126"/>
          </a:xfrm>
          <a:prstGeom prst="rect">
            <a:avLst/>
          </a:prstGeom>
          <a:noFill/>
        </p:spPr>
        <p:txBody>
          <a:bodyPr wrap="square" rtlCol="0">
            <a:spAutoFit/>
          </a:bodyPr>
          <a:lstStyle/>
          <a:p>
            <a:pPr marL="342900" indent="-342900">
              <a:spcBef>
                <a:spcPct val="20000"/>
              </a:spcBef>
              <a:buClr>
                <a:schemeClr val="tx2"/>
              </a:buClr>
              <a:buFont typeface="Wingdings" panose="05000000000000000000" pitchFamily="2" charset="2"/>
              <a:buChar char="§"/>
            </a:pPr>
            <a:r>
              <a:rPr lang="en-US">
                <a:latin typeface="+mn-lt"/>
              </a:rPr>
              <a:t>Hạ tầng dịch vụ, thường được xây dựng từ mạng GSM và ứng dụng máy chủ, đóng vai trò rất quan trọng trong thế giới thiết bị di động.</a:t>
            </a:r>
          </a:p>
          <a:p>
            <a:pPr marL="342900" indent="-342900">
              <a:spcBef>
                <a:spcPct val="20000"/>
              </a:spcBef>
              <a:buClr>
                <a:schemeClr val="tx2"/>
              </a:buClr>
              <a:buFont typeface="Wingdings" panose="05000000000000000000" pitchFamily="2" charset="2"/>
              <a:buChar char="§"/>
            </a:pPr>
            <a:r>
              <a:rPr lang="en-US">
                <a:latin typeface="+mn-lt"/>
              </a:rPr>
              <a:t>Ả</a:t>
            </a:r>
            <a:r>
              <a:rPr lang="en-US" smtClean="0">
                <a:latin typeface="+mn-lt"/>
              </a:rPr>
              <a:t>nh </a:t>
            </a:r>
            <a:r>
              <a:rPr lang="en-US">
                <a:latin typeface="+mn-lt"/>
              </a:rPr>
              <a:t>hưởng đến hàng trăm hay hàng nghìn người dùng thiết </a:t>
            </a:r>
            <a:r>
              <a:rPr lang="en-US" smtClean="0">
                <a:latin typeface="+mn-lt"/>
              </a:rPr>
              <a:t>bị.</a:t>
            </a:r>
          </a:p>
          <a:p>
            <a:pPr marL="342900" indent="-342900">
              <a:spcBef>
                <a:spcPct val="20000"/>
              </a:spcBef>
              <a:buClr>
                <a:schemeClr val="tx2"/>
              </a:buClr>
              <a:buFont typeface="Wingdings" panose="05000000000000000000" pitchFamily="2" charset="2"/>
              <a:buChar char="§"/>
            </a:pPr>
            <a:r>
              <a:rPr lang="en-US" smtClean="0"/>
              <a:t>Tác </a:t>
            </a:r>
            <a:r>
              <a:rPr lang="en-US"/>
              <a:t>động đến cơ sở hạ tầng của thiết bị di </a:t>
            </a:r>
            <a:r>
              <a:rPr lang="en-US" smtClean="0"/>
              <a:t>động.</a:t>
            </a:r>
            <a:endParaRPr lang="en-US">
              <a:latin typeface="+mn-lt"/>
            </a:endParaRPr>
          </a:p>
        </p:txBody>
      </p:sp>
    </p:spTree>
    <p:extLst>
      <p:ext uri="{BB962C8B-B14F-4D97-AF65-F5344CB8AC3E}">
        <p14:creationId xmlns:p14="http://schemas.microsoft.com/office/powerpoint/2010/main" val="32168543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Tấn công tính thêm phí</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18</a:t>
            </a:fld>
            <a:endParaRPr lang="en-US"/>
          </a:p>
        </p:txBody>
      </p:sp>
      <p:pic>
        <p:nvPicPr>
          <p:cNvPr id="4" name="Picture 3"/>
          <p:cNvPicPr>
            <a:picLocks noChangeAspect="1"/>
          </p:cNvPicPr>
          <p:nvPr/>
        </p:nvPicPr>
        <p:blipFill>
          <a:blip r:embed="rId3"/>
          <a:stretch>
            <a:fillRect/>
          </a:stretch>
        </p:blipFill>
        <p:spPr>
          <a:xfrm>
            <a:off x="152400" y="3757333"/>
            <a:ext cx="4761905" cy="3038095"/>
          </a:xfrm>
          <a:prstGeom prst="rect">
            <a:avLst/>
          </a:prstGeom>
        </p:spPr>
      </p:pic>
      <p:pic>
        <p:nvPicPr>
          <p:cNvPr id="5" name="Picture 4"/>
          <p:cNvPicPr>
            <a:picLocks noChangeAspect="1"/>
          </p:cNvPicPr>
          <p:nvPr/>
        </p:nvPicPr>
        <p:blipFill>
          <a:blip r:embed="rId4"/>
          <a:stretch>
            <a:fillRect/>
          </a:stretch>
        </p:blipFill>
        <p:spPr>
          <a:xfrm>
            <a:off x="5181600" y="4191000"/>
            <a:ext cx="3648634" cy="1938337"/>
          </a:xfrm>
          <a:prstGeom prst="rect">
            <a:avLst/>
          </a:prstGeom>
        </p:spPr>
      </p:pic>
      <p:sp>
        <p:nvSpPr>
          <p:cNvPr id="8" name="Rectangle 3"/>
          <p:cNvSpPr txBox="1">
            <a:spLocks noChangeArrowheads="1"/>
          </p:cNvSpPr>
          <p:nvPr/>
        </p:nvSpPr>
        <p:spPr bwMode="auto">
          <a:xfrm>
            <a:off x="308919" y="1066800"/>
            <a:ext cx="8454081" cy="198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smtClean="0"/>
              <a:t>Lừa đảo bằng tin nhắn SMS để nạn nhân chuyển tiền.</a:t>
            </a:r>
          </a:p>
          <a:p>
            <a:r>
              <a:rPr lang="en-US" sz="2400" smtClean="0"/>
              <a:t>Xâm nhập vào hệ thống, buộc hệ thống gọi đến số điện thoại tính phí rất cao của kẻ tấn công.</a:t>
            </a:r>
          </a:p>
          <a:p>
            <a:r>
              <a:rPr lang="en-US" sz="2400" smtClean="0"/>
              <a:t>Là cách tấn công đem lại món lợi lớn.</a:t>
            </a:r>
            <a:endParaRPr lang="en-US" sz="2400"/>
          </a:p>
        </p:txBody>
      </p:sp>
    </p:spTree>
    <p:extLst>
      <p:ext uri="{BB962C8B-B14F-4D97-AF65-F5344CB8AC3E}">
        <p14:creationId xmlns:p14="http://schemas.microsoft.com/office/powerpoint/2010/main" val="5290581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Tấn công cross-service</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19</a:t>
            </a:fld>
            <a:endParaRPr lang="en-US"/>
          </a:p>
        </p:txBody>
      </p:sp>
      <p:pic>
        <p:nvPicPr>
          <p:cNvPr id="7" name="Picture 6"/>
          <p:cNvPicPr>
            <a:picLocks noChangeAspect="1"/>
          </p:cNvPicPr>
          <p:nvPr/>
        </p:nvPicPr>
        <p:blipFill>
          <a:blip r:embed="rId3"/>
          <a:stretch>
            <a:fillRect/>
          </a:stretch>
        </p:blipFill>
        <p:spPr>
          <a:xfrm>
            <a:off x="228600" y="2560165"/>
            <a:ext cx="923925" cy="1859434"/>
          </a:xfrm>
          <a:prstGeom prst="rect">
            <a:avLst/>
          </a:prstGeom>
        </p:spPr>
      </p:pic>
      <p:grpSp>
        <p:nvGrpSpPr>
          <p:cNvPr id="6" name="Group 5"/>
          <p:cNvGrpSpPr/>
          <p:nvPr/>
        </p:nvGrpSpPr>
        <p:grpSpPr>
          <a:xfrm>
            <a:off x="1905000" y="3200400"/>
            <a:ext cx="914400" cy="914400"/>
            <a:chOff x="1828800" y="2778682"/>
            <a:chExt cx="1828800" cy="1828800"/>
          </a:xfrm>
        </p:grpSpPr>
        <p:sp>
          <p:nvSpPr>
            <p:cNvPr id="3" name="Rectangle 2"/>
            <p:cNvSpPr/>
            <p:nvPr/>
          </p:nvSpPr>
          <p:spPr>
            <a:xfrm>
              <a:off x="1828800" y="3464482"/>
              <a:ext cx="1828800" cy="45720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5400000">
              <a:off x="1828800" y="3464482"/>
              <a:ext cx="1828800" cy="45720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p:cNvSpPr txBox="1"/>
          <p:nvPr/>
        </p:nvSpPr>
        <p:spPr>
          <a:xfrm>
            <a:off x="3332947" y="2895784"/>
            <a:ext cx="1159292" cy="369332"/>
          </a:xfrm>
          <a:prstGeom prst="rect">
            <a:avLst/>
          </a:prstGeom>
          <a:noFill/>
        </p:spPr>
        <p:txBody>
          <a:bodyPr wrap="none" rtlCol="0">
            <a:spAutoFit/>
          </a:bodyPr>
          <a:lstStyle/>
          <a:p>
            <a:r>
              <a:rPr lang="en-US" smtClean="0"/>
              <a:t>Bluetooth</a:t>
            </a:r>
            <a:endParaRPr lang="en-US"/>
          </a:p>
        </p:txBody>
      </p:sp>
      <p:sp>
        <p:nvSpPr>
          <p:cNvPr id="11" name="TextBox 10"/>
          <p:cNvSpPr txBox="1"/>
          <p:nvPr/>
        </p:nvSpPr>
        <p:spPr>
          <a:xfrm>
            <a:off x="3518649" y="3290082"/>
            <a:ext cx="710451" cy="369332"/>
          </a:xfrm>
          <a:prstGeom prst="rect">
            <a:avLst/>
          </a:prstGeom>
          <a:noFill/>
        </p:spPr>
        <p:txBody>
          <a:bodyPr wrap="none" rtlCol="0">
            <a:spAutoFit/>
          </a:bodyPr>
          <a:lstStyle/>
          <a:p>
            <a:r>
              <a:rPr lang="en-US" smtClean="0"/>
              <a:t>GSM</a:t>
            </a:r>
            <a:endParaRPr lang="en-US"/>
          </a:p>
        </p:txBody>
      </p:sp>
      <p:sp>
        <p:nvSpPr>
          <p:cNvPr id="12" name="TextBox 11"/>
          <p:cNvSpPr txBox="1"/>
          <p:nvPr/>
        </p:nvSpPr>
        <p:spPr>
          <a:xfrm>
            <a:off x="3454530" y="3684380"/>
            <a:ext cx="838691" cy="369332"/>
          </a:xfrm>
          <a:prstGeom prst="rect">
            <a:avLst/>
          </a:prstGeom>
          <a:noFill/>
        </p:spPr>
        <p:txBody>
          <a:bodyPr wrap="none" rtlCol="0">
            <a:spAutoFit/>
          </a:bodyPr>
          <a:lstStyle/>
          <a:p>
            <a:r>
              <a:rPr lang="en-US" smtClean="0"/>
              <a:t>GPRS</a:t>
            </a:r>
            <a:endParaRPr lang="en-US"/>
          </a:p>
        </p:txBody>
      </p:sp>
      <p:sp>
        <p:nvSpPr>
          <p:cNvPr id="13" name="TextBox 12"/>
          <p:cNvSpPr txBox="1"/>
          <p:nvPr/>
        </p:nvSpPr>
        <p:spPr>
          <a:xfrm>
            <a:off x="3181207" y="4053712"/>
            <a:ext cx="1462773" cy="369332"/>
          </a:xfrm>
          <a:prstGeom prst="rect">
            <a:avLst/>
          </a:prstGeom>
          <a:noFill/>
        </p:spPr>
        <p:txBody>
          <a:bodyPr wrap="none" rtlCol="0">
            <a:spAutoFit/>
          </a:bodyPr>
          <a:lstStyle/>
          <a:p>
            <a:r>
              <a:rPr lang="en-US"/>
              <a:t>IEEE 802.11</a:t>
            </a:r>
          </a:p>
        </p:txBody>
      </p:sp>
      <p:sp>
        <p:nvSpPr>
          <p:cNvPr id="14" name="Right Arrow 13"/>
          <p:cNvSpPr/>
          <p:nvPr/>
        </p:nvSpPr>
        <p:spPr>
          <a:xfrm>
            <a:off x="4992470" y="3341209"/>
            <a:ext cx="1295400" cy="6416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a:off x="6627209" y="2346974"/>
            <a:ext cx="2362200" cy="2285816"/>
          </a:xfrm>
          <a:prstGeom prst="roundRect">
            <a:avLst/>
          </a:prstGeom>
          <a:solidFill>
            <a:srgbClr val="FAA90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smtClean="0"/>
              <a:t>Tấn công tận dụng tương tác giữa các dịch vụ</a:t>
            </a:r>
            <a:endParaRPr lang="en-US" sz="2400"/>
          </a:p>
        </p:txBody>
      </p:sp>
    </p:spTree>
    <p:extLst>
      <p:ext uri="{BB962C8B-B14F-4D97-AF65-F5344CB8AC3E}">
        <p14:creationId xmlns:p14="http://schemas.microsoft.com/office/powerpoint/2010/main" val="12932091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r>
              <a:rPr lang="en-US" sz="3200" smtClean="0"/>
              <a:t>Nội dung</a:t>
            </a:r>
            <a:endParaRPr lang="en-US" sz="1800">
              <a:solidFill>
                <a:schemeClr val="accent1"/>
              </a:solidFill>
            </a:endParaRPr>
          </a:p>
        </p:txBody>
      </p:sp>
      <p:grpSp>
        <p:nvGrpSpPr>
          <p:cNvPr id="40963" name="Group 3"/>
          <p:cNvGrpSpPr>
            <a:grpSpLocks/>
          </p:cNvGrpSpPr>
          <p:nvPr/>
        </p:nvGrpSpPr>
        <p:grpSpPr bwMode="auto">
          <a:xfrm>
            <a:off x="1828800" y="1795463"/>
            <a:ext cx="762000" cy="665162"/>
            <a:chOff x="1110" y="2656"/>
            <a:chExt cx="1549" cy="1351"/>
          </a:xfrm>
        </p:grpSpPr>
        <p:sp>
          <p:nvSpPr>
            <p:cNvPr id="40964"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65"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66"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accent2">
                    <a:gamma/>
                    <a:shade val="46275"/>
                    <a:invGamma/>
                  </a:schemeClr>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40967" name="Group 7"/>
          <p:cNvGrpSpPr>
            <a:grpSpLocks/>
          </p:cNvGrpSpPr>
          <p:nvPr/>
        </p:nvGrpSpPr>
        <p:grpSpPr bwMode="auto">
          <a:xfrm>
            <a:off x="1828800" y="2709863"/>
            <a:ext cx="762000" cy="665162"/>
            <a:chOff x="3174" y="2656"/>
            <a:chExt cx="1549" cy="1351"/>
          </a:xfrm>
        </p:grpSpPr>
        <p:sp>
          <p:nvSpPr>
            <p:cNvPr id="40968"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69"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70" name="AutoShape 10"/>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40971" name="Line 11"/>
          <p:cNvSpPr>
            <a:spLocks noChangeShapeType="1"/>
          </p:cNvSpPr>
          <p:nvPr/>
        </p:nvSpPr>
        <p:spPr bwMode="auto">
          <a:xfrm>
            <a:off x="2438400" y="2405063"/>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72" name="Text Box 12"/>
          <p:cNvSpPr txBox="1">
            <a:spLocks noChangeArrowheads="1"/>
          </p:cNvSpPr>
          <p:nvPr/>
        </p:nvSpPr>
        <p:spPr bwMode="auto">
          <a:xfrm>
            <a:off x="2667000" y="1871663"/>
            <a:ext cx="229101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smtClean="0"/>
              <a:t>Thiết bị di động</a:t>
            </a:r>
            <a:endParaRPr lang="en-US" sz="2400"/>
          </a:p>
        </p:txBody>
      </p:sp>
      <p:sp>
        <p:nvSpPr>
          <p:cNvPr id="40973" name="Text Box 13"/>
          <p:cNvSpPr txBox="1">
            <a:spLocks noChangeArrowheads="1"/>
          </p:cNvSpPr>
          <p:nvPr/>
        </p:nvSpPr>
        <p:spPr bwMode="gray">
          <a:xfrm>
            <a:off x="2025650" y="1893888"/>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a:solidFill>
                  <a:schemeClr val="bg1"/>
                </a:solidFill>
              </a:rPr>
              <a:t>1</a:t>
            </a:r>
          </a:p>
        </p:txBody>
      </p:sp>
      <p:sp>
        <p:nvSpPr>
          <p:cNvPr id="40974" name="Line 14"/>
          <p:cNvSpPr>
            <a:spLocks noChangeShapeType="1"/>
          </p:cNvSpPr>
          <p:nvPr/>
        </p:nvSpPr>
        <p:spPr bwMode="auto">
          <a:xfrm>
            <a:off x="2438400" y="3319463"/>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75" name="Text Box 15"/>
          <p:cNvSpPr txBox="1">
            <a:spLocks noChangeArrowheads="1"/>
          </p:cNvSpPr>
          <p:nvPr/>
        </p:nvSpPr>
        <p:spPr bwMode="auto">
          <a:xfrm>
            <a:off x="2667000" y="2786063"/>
            <a:ext cx="2491388"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smtClean="0"/>
              <a:t>Mô hình nguy cơ</a:t>
            </a:r>
            <a:endParaRPr lang="en-US" sz="2400"/>
          </a:p>
        </p:txBody>
      </p:sp>
      <p:sp>
        <p:nvSpPr>
          <p:cNvPr id="40976" name="Text Box 16"/>
          <p:cNvSpPr txBox="1">
            <a:spLocks noChangeArrowheads="1"/>
          </p:cNvSpPr>
          <p:nvPr/>
        </p:nvSpPr>
        <p:spPr bwMode="gray">
          <a:xfrm>
            <a:off x="2025650" y="2808288"/>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a:solidFill>
                  <a:schemeClr val="bg1"/>
                </a:solidFill>
              </a:rPr>
              <a:t>2</a:t>
            </a:r>
          </a:p>
        </p:txBody>
      </p:sp>
      <p:grpSp>
        <p:nvGrpSpPr>
          <p:cNvPr id="40977" name="Group 17"/>
          <p:cNvGrpSpPr>
            <a:grpSpLocks/>
          </p:cNvGrpSpPr>
          <p:nvPr/>
        </p:nvGrpSpPr>
        <p:grpSpPr bwMode="auto">
          <a:xfrm>
            <a:off x="1828800" y="3602038"/>
            <a:ext cx="762000" cy="665162"/>
            <a:chOff x="1110" y="2656"/>
            <a:chExt cx="1549" cy="1351"/>
          </a:xfrm>
        </p:grpSpPr>
        <p:sp>
          <p:nvSpPr>
            <p:cNvPr id="40978"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79"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80"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accent2">
                    <a:gamma/>
                    <a:shade val="46275"/>
                    <a:invGamma/>
                  </a:schemeClr>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40981" name="Group 21"/>
          <p:cNvGrpSpPr>
            <a:grpSpLocks/>
          </p:cNvGrpSpPr>
          <p:nvPr/>
        </p:nvGrpSpPr>
        <p:grpSpPr bwMode="auto">
          <a:xfrm>
            <a:off x="1828800" y="4516438"/>
            <a:ext cx="762000" cy="665162"/>
            <a:chOff x="3174" y="2656"/>
            <a:chExt cx="1549" cy="1351"/>
          </a:xfrm>
        </p:grpSpPr>
        <p:sp>
          <p:nvSpPr>
            <p:cNvPr id="40982" name="AutoShape 22"/>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83" name="AutoShape 23"/>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84" name="AutoShape 24"/>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40985" name="Line 25"/>
          <p:cNvSpPr>
            <a:spLocks noChangeShapeType="1"/>
          </p:cNvSpPr>
          <p:nvPr/>
        </p:nvSpPr>
        <p:spPr bwMode="auto">
          <a:xfrm>
            <a:off x="2438400" y="4211638"/>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86" name="Text Box 26"/>
          <p:cNvSpPr txBox="1">
            <a:spLocks noChangeArrowheads="1"/>
          </p:cNvSpPr>
          <p:nvPr/>
        </p:nvSpPr>
        <p:spPr bwMode="auto">
          <a:xfrm>
            <a:off x="2667000" y="3678238"/>
            <a:ext cx="336823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smtClean="0"/>
              <a:t>Tấn công cross-service</a:t>
            </a:r>
            <a:endParaRPr lang="en-US" sz="2400"/>
          </a:p>
        </p:txBody>
      </p:sp>
      <p:sp>
        <p:nvSpPr>
          <p:cNvPr id="40987" name="Text Box 27"/>
          <p:cNvSpPr txBox="1">
            <a:spLocks noChangeArrowheads="1"/>
          </p:cNvSpPr>
          <p:nvPr/>
        </p:nvSpPr>
        <p:spPr bwMode="gray">
          <a:xfrm>
            <a:off x="2025650" y="3700463"/>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a:solidFill>
                  <a:schemeClr val="bg1"/>
                </a:solidFill>
              </a:rPr>
              <a:t>3</a:t>
            </a:r>
          </a:p>
        </p:txBody>
      </p:sp>
      <p:sp>
        <p:nvSpPr>
          <p:cNvPr id="40988" name="Line 28"/>
          <p:cNvSpPr>
            <a:spLocks noChangeShapeType="1"/>
          </p:cNvSpPr>
          <p:nvPr/>
        </p:nvSpPr>
        <p:spPr bwMode="auto">
          <a:xfrm>
            <a:off x="2438400" y="5126038"/>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89" name="Text Box 29"/>
          <p:cNvSpPr txBox="1">
            <a:spLocks noChangeArrowheads="1"/>
          </p:cNvSpPr>
          <p:nvPr/>
        </p:nvSpPr>
        <p:spPr bwMode="auto">
          <a:xfrm>
            <a:off x="2667000" y="4592638"/>
            <a:ext cx="4584909"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smtClean="0"/>
              <a:t>Giao thức và thanh toán di động</a:t>
            </a:r>
            <a:endParaRPr lang="en-US" sz="2400"/>
          </a:p>
        </p:txBody>
      </p:sp>
      <p:sp>
        <p:nvSpPr>
          <p:cNvPr id="40990" name="Text Box 30"/>
          <p:cNvSpPr txBox="1">
            <a:spLocks noChangeArrowheads="1"/>
          </p:cNvSpPr>
          <p:nvPr/>
        </p:nvSpPr>
        <p:spPr bwMode="gray">
          <a:xfrm>
            <a:off x="2025650" y="4614863"/>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a:solidFill>
                  <a:schemeClr val="bg1"/>
                </a:solidFill>
              </a:rPr>
              <a:t>4</a:t>
            </a:r>
          </a:p>
        </p:txBody>
      </p:sp>
      <p:grpSp>
        <p:nvGrpSpPr>
          <p:cNvPr id="31" name="Group 17"/>
          <p:cNvGrpSpPr>
            <a:grpSpLocks/>
          </p:cNvGrpSpPr>
          <p:nvPr/>
        </p:nvGrpSpPr>
        <p:grpSpPr bwMode="auto">
          <a:xfrm>
            <a:off x="1828800" y="5430838"/>
            <a:ext cx="762000" cy="665162"/>
            <a:chOff x="1110" y="2656"/>
            <a:chExt cx="1549" cy="1351"/>
          </a:xfrm>
        </p:grpSpPr>
        <p:sp>
          <p:nvSpPr>
            <p:cNvPr id="32"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3"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4" name="AutoShape 20"/>
            <p:cNvSpPr>
              <a:spLocks noChangeArrowheads="1"/>
            </p:cNvSpPr>
            <p:nvPr/>
          </p:nvSpPr>
          <p:spPr bwMode="gray">
            <a:xfrm>
              <a:off x="1200" y="2736"/>
              <a:ext cx="1350" cy="1168"/>
            </a:xfrm>
            <a:prstGeom prst="hexagon">
              <a:avLst>
                <a:gd name="adj" fmla="val 28896"/>
                <a:gd name="vf" fmla="val 115470"/>
              </a:avLst>
            </a:prstGeom>
            <a:gradFill rotWithShape="1">
              <a:gsLst>
                <a:gs pos="0">
                  <a:schemeClr val="accent2">
                    <a:gamma/>
                    <a:shade val="46275"/>
                    <a:invGamma/>
                  </a:schemeClr>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35" name="Line 25"/>
          <p:cNvSpPr>
            <a:spLocks noChangeShapeType="1"/>
          </p:cNvSpPr>
          <p:nvPr/>
        </p:nvSpPr>
        <p:spPr bwMode="auto">
          <a:xfrm>
            <a:off x="2451309" y="6045288"/>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6" name="Text Box 26"/>
          <p:cNvSpPr txBox="1">
            <a:spLocks noChangeArrowheads="1"/>
          </p:cNvSpPr>
          <p:nvPr/>
        </p:nvSpPr>
        <p:spPr bwMode="auto">
          <a:xfrm>
            <a:off x="2667000" y="5507038"/>
            <a:ext cx="100700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smtClean="0"/>
              <a:t>Demo</a:t>
            </a:r>
            <a:endParaRPr lang="en-US" sz="2400"/>
          </a:p>
        </p:txBody>
      </p:sp>
      <p:sp>
        <p:nvSpPr>
          <p:cNvPr id="37" name="Text Box 27"/>
          <p:cNvSpPr txBox="1">
            <a:spLocks noChangeArrowheads="1"/>
          </p:cNvSpPr>
          <p:nvPr/>
        </p:nvSpPr>
        <p:spPr bwMode="gray">
          <a:xfrm>
            <a:off x="2025650" y="5529263"/>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sz="2400" b="1" smtClean="0">
                <a:solidFill>
                  <a:schemeClr val="bg1"/>
                </a:solidFill>
              </a:rPr>
              <a:t>5</a:t>
            </a:r>
            <a:endParaRPr lang="en-US" sz="2400" b="1">
              <a:solidFill>
                <a:schemeClr val="bg1"/>
              </a:solidFill>
            </a:endParaRPr>
          </a:p>
        </p:txBody>
      </p:sp>
      <p:sp>
        <p:nvSpPr>
          <p:cNvPr id="2" name="Slide Number Placeholder 1"/>
          <p:cNvSpPr>
            <a:spLocks noGrp="1"/>
          </p:cNvSpPr>
          <p:nvPr>
            <p:ph type="sldNum" sz="quarter" idx="12"/>
          </p:nvPr>
        </p:nvSpPr>
        <p:spPr/>
        <p:txBody>
          <a:bodyPr/>
          <a:lstStyle/>
          <a:p>
            <a:fld id="{7A54E1E4-31D2-4635-9AD2-40AAC9D00496}" type="slidenum">
              <a:rPr lang="en-US" smtClean="0"/>
              <a:pPr/>
              <a:t>2</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Tấn công cross-service</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20</a:t>
            </a:fld>
            <a:endParaRPr lang="en-US"/>
          </a:p>
        </p:txBody>
      </p:sp>
      <p:sp>
        <p:nvSpPr>
          <p:cNvPr id="16" name="Rectangle 3"/>
          <p:cNvSpPr txBox="1">
            <a:spLocks noChangeArrowheads="1"/>
          </p:cNvSpPr>
          <p:nvPr/>
        </p:nvSpPr>
        <p:spPr bwMode="auto">
          <a:xfrm>
            <a:off x="308919" y="1066800"/>
            <a:ext cx="8454081"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t>Thực nghiệm </a:t>
            </a:r>
            <a:r>
              <a:rPr lang="en-US" sz="2400" smtClean="0"/>
              <a:t>của Collin </a:t>
            </a:r>
            <a:r>
              <a:rPr lang="en-US" sz="2400"/>
              <a:t>Richard </a:t>
            </a:r>
            <a:r>
              <a:rPr lang="en-US" sz="2400" smtClean="0"/>
              <a:t>Mulliner, tấn công vào </a:t>
            </a:r>
            <a:r>
              <a:rPr lang="en-US" sz="2400" b="1" i="1" smtClean="0"/>
              <a:t>ftpsvr</a:t>
            </a:r>
            <a:r>
              <a:rPr lang="en-US" sz="2400" i="1" smtClean="0"/>
              <a:t>, </a:t>
            </a:r>
            <a:r>
              <a:rPr lang="en-US" sz="2400" smtClean="0"/>
              <a:t>một </a:t>
            </a:r>
            <a:r>
              <a:rPr lang="en-US" sz="2400"/>
              <a:t>server FTP mã nguồn </a:t>
            </a:r>
            <a:r>
              <a:rPr lang="en-US" sz="2400" smtClean="0"/>
              <a:t>mở.</a:t>
            </a:r>
          </a:p>
          <a:p>
            <a:r>
              <a:rPr lang="en-US" sz="2400" smtClean="0"/>
              <a:t>Tấn công </a:t>
            </a:r>
            <a:r>
              <a:rPr lang="en-US" sz="2400" i="1">
                <a:solidFill>
                  <a:srgbClr val="0070C0"/>
                </a:solidFill>
              </a:rPr>
              <a:t>strcpy</a:t>
            </a:r>
            <a:r>
              <a:rPr lang="en-US" sz="2400"/>
              <a:t> trong hàm </a:t>
            </a:r>
            <a:r>
              <a:rPr lang="en-US" sz="2400" i="1">
                <a:solidFill>
                  <a:srgbClr val="0070C0"/>
                </a:solidFill>
              </a:rPr>
              <a:t>void Session::SendToClient(int mode, LPCSTR msg)</a:t>
            </a:r>
            <a:r>
              <a:rPr lang="en-US" sz="2400"/>
              <a:t> trong </a:t>
            </a:r>
            <a:r>
              <a:rPr lang="en-US" sz="2400" i="1" smtClean="0"/>
              <a:t>ftpmain.cpp.</a:t>
            </a:r>
            <a:endParaRPr lang="en-US" sz="2400" smtClean="0"/>
          </a:p>
          <a:p>
            <a:r>
              <a:rPr lang="en-US" sz="2400" smtClean="0"/>
              <a:t>Thực nghiệm tấn công làm </a:t>
            </a:r>
            <a:r>
              <a:rPr lang="en-US" sz="2400"/>
              <a:t>tràn bộ đệm trong một ứng dụng mạng và buộc thiết bị của nạn nhân gọi điện.</a:t>
            </a:r>
          </a:p>
        </p:txBody>
      </p:sp>
    </p:spTree>
    <p:extLst>
      <p:ext uri="{BB962C8B-B14F-4D97-AF65-F5344CB8AC3E}">
        <p14:creationId xmlns:p14="http://schemas.microsoft.com/office/powerpoint/2010/main" val="30212544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Tấn công cross-service</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21</a:t>
            </a:fld>
            <a:endParaRPr lang="en-US"/>
          </a:p>
        </p:txBody>
      </p:sp>
      <mc:AlternateContent xmlns:mc="http://schemas.openxmlformats.org/markup-compatibility/2006" xmlns:a14="http://schemas.microsoft.com/office/drawing/2010/main">
        <mc:Choice Requires="a14">
          <p:sp>
            <p:nvSpPr>
              <p:cNvPr id="16" name="Rectangle 3"/>
              <p:cNvSpPr txBox="1">
                <a:spLocks noChangeArrowheads="1"/>
              </p:cNvSpPr>
              <p:nvPr/>
            </p:nvSpPr>
            <p:spPr bwMode="auto">
              <a:xfrm>
                <a:off x="308919" y="1066800"/>
                <a:ext cx="8454081" cy="4648200"/>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smtClean="0"/>
                  <a:t>Giải pháp của Collin: gán nhãn.</a:t>
                </a:r>
              </a:p>
              <a:p>
                <a:pPr lvl="1"/>
                <a:r>
                  <a:rPr lang="en-US" sz="2200" smtClean="0"/>
                  <a:t>Tiến </a:t>
                </a:r>
                <a:r>
                  <a:rPr lang="en-US" sz="2200"/>
                  <a:t>trình </a:t>
                </a: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𝑝</m:t>
                        </m:r>
                      </m:e>
                      <m:sub>
                        <m:r>
                          <a:rPr lang="en-US" sz="2200" i="1">
                            <a:latin typeface="Cambria Math" panose="02040503050406030204" pitchFamily="18" charset="0"/>
                          </a:rPr>
                          <m:t>1</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𝑝</m:t>
                        </m:r>
                      </m:e>
                      <m:sub>
                        <m:r>
                          <a:rPr lang="en-US" sz="2200" i="1">
                            <a:latin typeface="Cambria Math" panose="02040503050406030204" pitchFamily="18" charset="0"/>
                          </a:rPr>
                          <m:t>2</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𝑝</m:t>
                        </m:r>
                      </m:e>
                      <m:sub>
                        <m:r>
                          <a:rPr lang="en-US" sz="2200" i="1">
                            <a:latin typeface="Cambria Math" panose="02040503050406030204" pitchFamily="18" charset="0"/>
                          </a:rPr>
                          <m:t>𝑛</m:t>
                        </m:r>
                      </m:sub>
                    </m:sSub>
                    <m:r>
                      <a:rPr lang="en-US" sz="2200" i="1">
                        <a:latin typeface="Cambria Math" panose="02040503050406030204" pitchFamily="18" charset="0"/>
                      </a:rPr>
                      <m:t>∈</m:t>
                    </m:r>
                    <m:r>
                      <a:rPr lang="en-US" sz="2200" i="1">
                        <a:latin typeface="Cambria Math" panose="02040503050406030204" pitchFamily="18" charset="0"/>
                      </a:rPr>
                      <m:t>𝑃</m:t>
                    </m:r>
                  </m:oMath>
                </a14:m>
                <a:r>
                  <a:rPr lang="en-US" sz="2200" smtClean="0"/>
                  <a:t>.</a:t>
                </a:r>
              </a:p>
              <a:p>
                <a:pPr lvl="1"/>
                <a:r>
                  <a:rPr lang="en-US" sz="2200" smtClean="0"/>
                  <a:t>Tài </a:t>
                </a:r>
                <a:r>
                  <a:rPr lang="en-US" sz="2200"/>
                  <a:t>nguyên </a:t>
                </a: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𝑟</m:t>
                        </m:r>
                      </m:e>
                      <m:sub>
                        <m:r>
                          <a:rPr lang="en-US" sz="2200" i="1">
                            <a:latin typeface="Cambria Math" panose="02040503050406030204" pitchFamily="18" charset="0"/>
                          </a:rPr>
                          <m:t>1</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𝑟</m:t>
                        </m:r>
                      </m:e>
                      <m:sub>
                        <m:r>
                          <a:rPr lang="en-US" sz="2200" i="1">
                            <a:latin typeface="Cambria Math" panose="02040503050406030204" pitchFamily="18" charset="0"/>
                          </a:rPr>
                          <m:t>2</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𝑟</m:t>
                        </m:r>
                      </m:e>
                      <m:sub>
                        <m:r>
                          <a:rPr lang="en-US" sz="2200" i="1">
                            <a:latin typeface="Cambria Math" panose="02040503050406030204" pitchFamily="18" charset="0"/>
                          </a:rPr>
                          <m:t>𝑚</m:t>
                        </m:r>
                      </m:sub>
                    </m:sSub>
                    <m:r>
                      <a:rPr lang="en-US" sz="2200" i="1">
                        <a:latin typeface="Cambria Math" panose="02040503050406030204" pitchFamily="18" charset="0"/>
                      </a:rPr>
                      <m:t>∈</m:t>
                    </m:r>
                    <m:r>
                      <a:rPr lang="en-US" sz="2200" i="1">
                        <a:latin typeface="Cambria Math" panose="02040503050406030204" pitchFamily="18" charset="0"/>
                      </a:rPr>
                      <m:t>𝑅</m:t>
                    </m:r>
                  </m:oMath>
                </a14:m>
                <a:r>
                  <a:rPr lang="en-US" sz="2200" smtClean="0"/>
                  <a:t>.</a:t>
                </a:r>
              </a:p>
              <a:p>
                <a:pPr lvl="1"/>
                <a:r>
                  <a:rPr lang="en-US" sz="2200" smtClean="0"/>
                  <a:t>Interface </a:t>
                </a: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𝑖</m:t>
                        </m:r>
                      </m:e>
                      <m:sub>
                        <m:r>
                          <a:rPr lang="en-US" sz="2200" i="1">
                            <a:latin typeface="Cambria Math" panose="02040503050406030204" pitchFamily="18" charset="0"/>
                          </a:rPr>
                          <m:t>1</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𝑖</m:t>
                        </m:r>
                      </m:e>
                      <m:sub>
                        <m:r>
                          <a:rPr lang="en-US" sz="2200" i="1">
                            <a:latin typeface="Cambria Math" panose="02040503050406030204" pitchFamily="18" charset="0"/>
                          </a:rPr>
                          <m:t>2</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𝑖</m:t>
                        </m:r>
                      </m:e>
                      <m:sub>
                        <m:r>
                          <a:rPr lang="en-US" sz="2200" i="1">
                            <a:latin typeface="Cambria Math" panose="02040503050406030204" pitchFamily="18" charset="0"/>
                          </a:rPr>
                          <m:t>𝑘</m:t>
                        </m:r>
                      </m:sub>
                    </m:sSub>
                    <m:r>
                      <a:rPr lang="en-US" sz="2200" i="1">
                        <a:latin typeface="Cambria Math" panose="02040503050406030204" pitchFamily="18" charset="0"/>
                      </a:rPr>
                      <m:t>∈</m:t>
                    </m:r>
                    <m:r>
                      <a:rPr lang="en-US" sz="2200" i="1">
                        <a:latin typeface="Cambria Math" panose="02040503050406030204" pitchFamily="18" charset="0"/>
                      </a:rPr>
                      <m:t>𝐼</m:t>
                    </m:r>
                  </m:oMath>
                </a14:m>
                <a:r>
                  <a:rPr lang="en-US" sz="2200" smtClean="0"/>
                  <a:t>.</a:t>
                </a:r>
              </a:p>
              <a:p>
                <a:pPr lvl="1"/>
                <a:r>
                  <a:rPr lang="en-US" sz="2200"/>
                  <a:t>Tiến trình và tài nguyên có một nhãn liên kết </a:t>
                </a: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𝑙</m:t>
                        </m:r>
                      </m:e>
                      <m:sub>
                        <m:r>
                          <a:rPr lang="en-US" sz="2200" i="1">
                            <a:latin typeface="Cambria Math" panose="02040503050406030204" pitchFamily="18" charset="0"/>
                          </a:rPr>
                          <m:t>1</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𝑙</m:t>
                        </m:r>
                      </m:e>
                      <m:sub>
                        <m:r>
                          <a:rPr lang="en-US" sz="2200" i="1">
                            <a:latin typeface="Cambria Math" panose="02040503050406030204" pitchFamily="18" charset="0"/>
                          </a:rPr>
                          <m:t>2</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𝑙</m:t>
                        </m:r>
                      </m:e>
                      <m:sub>
                        <m:r>
                          <a:rPr lang="en-US" sz="2200" i="1">
                            <a:latin typeface="Cambria Math" panose="02040503050406030204" pitchFamily="18" charset="0"/>
                          </a:rPr>
                          <m:t>𝑗</m:t>
                        </m:r>
                      </m:sub>
                    </m:sSub>
                    <m:r>
                      <a:rPr lang="en-US" sz="2200" i="1">
                        <a:latin typeface="Cambria Math" panose="02040503050406030204" pitchFamily="18" charset="0"/>
                      </a:rPr>
                      <m:t>∈</m:t>
                    </m:r>
                    <m:r>
                      <a:rPr lang="en-US" sz="2200" i="1">
                        <a:latin typeface="Cambria Math" panose="02040503050406030204" pitchFamily="18" charset="0"/>
                      </a:rPr>
                      <m:t>𝐿</m:t>
                    </m:r>
                  </m:oMath>
                </a14:m>
                <a:r>
                  <a:rPr lang="en-US" sz="2200" smtClean="0"/>
                  <a:t>.</a:t>
                </a:r>
              </a:p>
              <a:p>
                <a14:m>
                  <m:oMath xmlns:m="http://schemas.openxmlformats.org/officeDocument/2006/math">
                    <m:r>
                      <a:rPr lang="en-US" sz="2200" i="1">
                        <a:latin typeface="Cambria Math" panose="02040503050406030204" pitchFamily="18" charset="0"/>
                      </a:rPr>
                      <m:t>𝐿𝑆</m:t>
                    </m:r>
                    <m:r>
                      <a:rPr lang="en-US" sz="2200" i="1">
                        <a:latin typeface="Cambria Math" panose="02040503050406030204" pitchFamily="18" charset="0"/>
                      </a:rPr>
                      <m:t>(</m:t>
                    </m:r>
                    <m:r>
                      <a:rPr lang="en-US" sz="2200" i="1">
                        <a:latin typeface="Cambria Math" panose="02040503050406030204" pitchFamily="18" charset="0"/>
                      </a:rPr>
                      <m:t>𝑝</m:t>
                    </m:r>
                    <m:r>
                      <a:rPr lang="en-US" sz="2200" i="1">
                        <a:latin typeface="Cambria Math" panose="02040503050406030204" pitchFamily="18" charset="0"/>
                      </a:rPr>
                      <m:t>)</m:t>
                    </m:r>
                  </m:oMath>
                </a14:m>
                <a:r>
                  <a:rPr lang="en-US" sz="2200"/>
                  <a:t> và </a:t>
                </a:r>
                <a14:m>
                  <m:oMath xmlns:m="http://schemas.openxmlformats.org/officeDocument/2006/math">
                    <m:r>
                      <a:rPr lang="en-US" sz="2200" i="1">
                        <a:latin typeface="Cambria Math" panose="02040503050406030204" pitchFamily="18" charset="0"/>
                      </a:rPr>
                      <m:t>𝐿𝑆</m:t>
                    </m:r>
                    <m:r>
                      <a:rPr lang="en-US" sz="2200" i="1">
                        <a:latin typeface="Cambria Math" panose="02040503050406030204" pitchFamily="18" charset="0"/>
                      </a:rPr>
                      <m:t>(</m:t>
                    </m:r>
                    <m:r>
                      <a:rPr lang="en-US" sz="2200" i="1">
                        <a:latin typeface="Cambria Math" panose="02040503050406030204" pitchFamily="18" charset="0"/>
                      </a:rPr>
                      <m:t>𝑟</m:t>
                    </m:r>
                    <m:r>
                      <a:rPr lang="en-US" sz="2200" i="1">
                        <a:latin typeface="Cambria Math" panose="02040503050406030204" pitchFamily="18" charset="0"/>
                      </a:rPr>
                      <m:t>)</m:t>
                    </m:r>
                  </m:oMath>
                </a14:m>
                <a:r>
                  <a:rPr lang="en-US" sz="2200"/>
                  <a:t> là tập nhãn gán với tiến trình </a:t>
                </a:r>
                <a:r>
                  <a:rPr lang="en-US" sz="2200" i="1"/>
                  <a:t>p</a:t>
                </a:r>
                <a:r>
                  <a:rPr lang="en-US" sz="2200"/>
                  <a:t> và tài nguyên </a:t>
                </a:r>
                <a:r>
                  <a:rPr lang="en-US" sz="2200" i="1"/>
                  <a:t>r</a:t>
                </a:r>
                <a:r>
                  <a:rPr lang="en-US" sz="2200" smtClean="0"/>
                  <a:t>.</a:t>
                </a:r>
              </a:p>
              <a:p>
                <a:r>
                  <a:rPr lang="en-US" sz="2200" smtClean="0"/>
                  <a:t>Khi tiến trình </a:t>
                </a:r>
                <a:r>
                  <a:rPr lang="en-US" sz="2200" i="1" smtClean="0"/>
                  <a:t>p</a:t>
                </a:r>
                <a:r>
                  <a:rPr lang="en-US" sz="2200" smtClean="0"/>
                  <a:t>:</a:t>
                </a:r>
              </a:p>
              <a:p>
                <a:pPr lvl="1"/>
                <a:r>
                  <a:rPr lang="en-US" sz="2200" smtClean="0"/>
                  <a:t>Truy </a:t>
                </a:r>
                <a:r>
                  <a:rPr lang="en-US" sz="2200"/>
                  <a:t>cập </a:t>
                </a:r>
                <a:r>
                  <a:rPr lang="en-US" sz="2200" smtClean="0"/>
                  <a:t>interace: </a:t>
                </a:r>
                <a14:m>
                  <m:oMath xmlns:m="http://schemas.openxmlformats.org/officeDocument/2006/math">
                    <m:r>
                      <a:rPr lang="en-US" sz="2200" i="1">
                        <a:latin typeface="Cambria Math" panose="02040503050406030204" pitchFamily="18" charset="0"/>
                      </a:rPr>
                      <m:t>𝐿𝑆</m:t>
                    </m:r>
                    <m:d>
                      <m:dPr>
                        <m:ctrlPr>
                          <a:rPr lang="en-US" sz="2200" i="1">
                            <a:latin typeface="Cambria Math" panose="02040503050406030204" pitchFamily="18" charset="0"/>
                          </a:rPr>
                        </m:ctrlPr>
                      </m:dPr>
                      <m:e>
                        <m:r>
                          <a:rPr lang="en-US" sz="2200" i="1">
                            <a:latin typeface="Cambria Math" panose="02040503050406030204" pitchFamily="18" charset="0"/>
                          </a:rPr>
                          <m:t>𝑝</m:t>
                        </m:r>
                      </m:e>
                    </m:d>
                    <m:r>
                      <a:rPr lang="en-US" sz="2200" i="1">
                        <a:latin typeface="Cambria Math" panose="02040503050406030204" pitchFamily="18" charset="0"/>
                      </a:rPr>
                      <m:t>=</m:t>
                    </m:r>
                    <m:r>
                      <a:rPr lang="en-US" sz="2200" i="1">
                        <a:latin typeface="Cambria Math" panose="02040503050406030204" pitchFamily="18" charset="0"/>
                      </a:rPr>
                      <m:t>𝐿𝑆</m:t>
                    </m:r>
                    <m:d>
                      <m:dPr>
                        <m:ctrlPr>
                          <a:rPr lang="en-US" sz="2200" i="1">
                            <a:latin typeface="Cambria Math" panose="02040503050406030204" pitchFamily="18" charset="0"/>
                          </a:rPr>
                        </m:ctrlPr>
                      </m:dPr>
                      <m:e>
                        <m:r>
                          <a:rPr lang="en-US" sz="2200" i="1">
                            <a:latin typeface="Cambria Math" panose="02040503050406030204" pitchFamily="18" charset="0"/>
                          </a:rPr>
                          <m:t>𝑝</m:t>
                        </m:r>
                      </m:e>
                    </m:d>
                    <m:r>
                      <a:rPr lang="en-US" sz="2200" i="1">
                        <a:latin typeface="Cambria Math" panose="02040503050406030204" pitchFamily="18" charset="0"/>
                      </a:rPr>
                      <m:t>∪</m:t>
                    </m:r>
                    <m:r>
                      <a:rPr lang="en-US" sz="2200" i="1">
                        <a:latin typeface="Cambria Math" panose="02040503050406030204" pitchFamily="18" charset="0"/>
                      </a:rPr>
                      <m:t>𝐿</m:t>
                    </m:r>
                    <m:d>
                      <m:dPr>
                        <m:ctrlPr>
                          <a:rPr lang="en-US" sz="2200" i="1">
                            <a:latin typeface="Cambria Math" panose="02040503050406030204" pitchFamily="18" charset="0"/>
                          </a:rPr>
                        </m:ctrlPr>
                      </m:dPr>
                      <m:e>
                        <m:r>
                          <a:rPr lang="en-US" sz="2200" i="1">
                            <a:latin typeface="Cambria Math" panose="02040503050406030204" pitchFamily="18" charset="0"/>
                          </a:rPr>
                          <m:t>𝑖</m:t>
                        </m:r>
                      </m:e>
                    </m:d>
                    <m:r>
                      <a:rPr lang="en-US" sz="2200" b="0" i="0" smtClean="0">
                        <a:latin typeface="Cambria Math" panose="02040503050406030204" pitchFamily="18" charset="0"/>
                      </a:rPr>
                      <m:t>.</m:t>
                    </m:r>
                  </m:oMath>
                </a14:m>
                <a:endParaRPr lang="en-US" sz="2200" b="0" smtClean="0"/>
              </a:p>
              <a:p>
                <a:pPr lvl="1"/>
                <a:r>
                  <a:rPr lang="en-US" sz="2200"/>
                  <a:t>Truy cập tài </a:t>
                </a:r>
                <a:r>
                  <a:rPr lang="en-US" sz="2200" smtClean="0"/>
                  <a:t>nguyên: </a:t>
                </a:r>
                <a14:m>
                  <m:oMath xmlns:m="http://schemas.openxmlformats.org/officeDocument/2006/math">
                    <m:r>
                      <a:rPr lang="en-US" sz="2200" i="1">
                        <a:latin typeface="Cambria Math" panose="02040503050406030204" pitchFamily="18" charset="0"/>
                      </a:rPr>
                      <m:t>𝐿𝑆</m:t>
                    </m:r>
                    <m:d>
                      <m:dPr>
                        <m:ctrlPr>
                          <a:rPr lang="en-US" sz="2200" i="1">
                            <a:latin typeface="Cambria Math" panose="02040503050406030204" pitchFamily="18" charset="0"/>
                          </a:rPr>
                        </m:ctrlPr>
                      </m:dPr>
                      <m:e>
                        <m:r>
                          <a:rPr lang="en-US" sz="2200" i="1">
                            <a:latin typeface="Cambria Math" panose="02040503050406030204" pitchFamily="18" charset="0"/>
                          </a:rPr>
                          <m:t>𝑝</m:t>
                        </m:r>
                      </m:e>
                    </m:d>
                    <m:r>
                      <a:rPr lang="en-US" sz="2200" i="1">
                        <a:latin typeface="Cambria Math" panose="02040503050406030204" pitchFamily="18" charset="0"/>
                      </a:rPr>
                      <m:t>=</m:t>
                    </m:r>
                    <m:r>
                      <a:rPr lang="en-US" sz="2200" i="1">
                        <a:latin typeface="Cambria Math" panose="02040503050406030204" pitchFamily="18" charset="0"/>
                      </a:rPr>
                      <m:t>𝐿𝑆</m:t>
                    </m:r>
                    <m:d>
                      <m:dPr>
                        <m:ctrlPr>
                          <a:rPr lang="en-US" sz="2200" i="1">
                            <a:latin typeface="Cambria Math" panose="02040503050406030204" pitchFamily="18" charset="0"/>
                          </a:rPr>
                        </m:ctrlPr>
                      </m:dPr>
                      <m:e>
                        <m:r>
                          <a:rPr lang="en-US" sz="2200" i="1">
                            <a:latin typeface="Cambria Math" panose="02040503050406030204" pitchFamily="18" charset="0"/>
                          </a:rPr>
                          <m:t>𝑝</m:t>
                        </m:r>
                      </m:e>
                    </m:d>
                    <m:r>
                      <a:rPr lang="en-US" sz="2200" i="1">
                        <a:latin typeface="Cambria Math" panose="02040503050406030204" pitchFamily="18" charset="0"/>
                      </a:rPr>
                      <m:t>∪</m:t>
                    </m:r>
                    <m:r>
                      <a:rPr lang="en-US" sz="2200" i="1">
                        <a:latin typeface="Cambria Math" panose="02040503050406030204" pitchFamily="18" charset="0"/>
                      </a:rPr>
                      <m:t>𝐿</m:t>
                    </m:r>
                    <m:d>
                      <m:dPr>
                        <m:ctrlPr>
                          <a:rPr lang="en-US" sz="2200" i="1">
                            <a:latin typeface="Cambria Math" panose="02040503050406030204" pitchFamily="18" charset="0"/>
                          </a:rPr>
                        </m:ctrlPr>
                      </m:dPr>
                      <m:e>
                        <m:r>
                          <a:rPr lang="en-US" sz="2200" i="1">
                            <a:latin typeface="Cambria Math" panose="02040503050406030204" pitchFamily="18" charset="0"/>
                          </a:rPr>
                          <m:t>𝑟</m:t>
                        </m:r>
                      </m:e>
                    </m:d>
                    <m:r>
                      <a:rPr lang="en-US" sz="2200" b="0" i="0" smtClean="0">
                        <a:latin typeface="Cambria Math" panose="02040503050406030204" pitchFamily="18" charset="0"/>
                      </a:rPr>
                      <m:t>.</m:t>
                    </m:r>
                  </m:oMath>
                </a14:m>
                <a:endParaRPr lang="en-US" sz="2200" b="0" smtClean="0"/>
              </a:p>
              <a:p>
                <a:pPr lvl="1"/>
                <a:r>
                  <a:rPr lang="en-US" sz="2200"/>
                  <a:t>Tạo tài </a:t>
                </a:r>
                <a:r>
                  <a:rPr lang="en-US" sz="2200" smtClean="0"/>
                  <a:t>nguyên: </a:t>
                </a:r>
                <a14:m>
                  <m:oMath xmlns:m="http://schemas.openxmlformats.org/officeDocument/2006/math">
                    <m:r>
                      <a:rPr lang="en-US" sz="2200" i="1">
                        <a:latin typeface="Cambria Math" panose="02040503050406030204" pitchFamily="18" charset="0"/>
                      </a:rPr>
                      <m:t>𝐿𝑆</m:t>
                    </m:r>
                    <m:d>
                      <m:dPr>
                        <m:ctrlPr>
                          <a:rPr lang="en-US" sz="2200" i="1">
                            <a:latin typeface="Cambria Math" panose="02040503050406030204" pitchFamily="18" charset="0"/>
                          </a:rPr>
                        </m:ctrlPr>
                      </m:dPr>
                      <m:e>
                        <m:r>
                          <a:rPr lang="en-US" sz="2200" i="1">
                            <a:latin typeface="Cambria Math" panose="02040503050406030204" pitchFamily="18" charset="0"/>
                          </a:rPr>
                          <m:t>𝑟</m:t>
                        </m:r>
                      </m:e>
                    </m:d>
                    <m:r>
                      <a:rPr lang="en-US" sz="2200" i="1">
                        <a:latin typeface="Cambria Math" panose="02040503050406030204" pitchFamily="18" charset="0"/>
                      </a:rPr>
                      <m:t>=</m:t>
                    </m:r>
                    <m:r>
                      <a:rPr lang="en-US" sz="2200" i="1">
                        <a:latin typeface="Cambria Math" panose="02040503050406030204" pitchFamily="18" charset="0"/>
                      </a:rPr>
                      <m:t>𝐿𝑆</m:t>
                    </m:r>
                    <m:d>
                      <m:dPr>
                        <m:ctrlPr>
                          <a:rPr lang="en-US" sz="2200" i="1">
                            <a:latin typeface="Cambria Math" panose="02040503050406030204" pitchFamily="18" charset="0"/>
                          </a:rPr>
                        </m:ctrlPr>
                      </m:dPr>
                      <m:e>
                        <m:r>
                          <a:rPr lang="en-US" sz="2200" i="1">
                            <a:latin typeface="Cambria Math" panose="02040503050406030204" pitchFamily="18" charset="0"/>
                          </a:rPr>
                          <m:t>𝑝</m:t>
                        </m:r>
                      </m:e>
                    </m:d>
                    <m:r>
                      <a:rPr lang="en-US" sz="2200" b="0" i="1" smtClean="0">
                        <a:latin typeface="Cambria Math" panose="02040503050406030204" pitchFamily="18" charset="0"/>
                      </a:rPr>
                      <m:t>.</m:t>
                    </m:r>
                  </m:oMath>
                </a14:m>
                <a:endParaRPr lang="en-US" sz="2200" b="0" smtClean="0"/>
              </a:p>
              <a:p>
                <a:pPr lvl="1"/>
                <a:r>
                  <a:rPr lang="en-US" sz="2200" smtClean="0"/>
                  <a:t>Tạo tiến trình: </a:t>
                </a:r>
                <a14:m>
                  <m:oMath xmlns:m="http://schemas.openxmlformats.org/officeDocument/2006/math">
                    <m:r>
                      <a:rPr lang="en-US" sz="2200" i="1">
                        <a:latin typeface="Cambria Math" panose="02040503050406030204" pitchFamily="18" charset="0"/>
                      </a:rPr>
                      <m:t>𝐿𝑆</m:t>
                    </m:r>
                    <m:d>
                      <m:dPr>
                        <m:ctrlPr>
                          <a:rPr lang="en-US" sz="2200" i="1">
                            <a:latin typeface="Cambria Math" panose="02040503050406030204" pitchFamily="18" charset="0"/>
                          </a:rPr>
                        </m:ctrlPr>
                      </m:dPr>
                      <m:e>
                        <m:r>
                          <a:rPr lang="en-US" sz="2200" i="1">
                            <a:latin typeface="Cambria Math" panose="02040503050406030204" pitchFamily="18" charset="0"/>
                          </a:rPr>
                          <m:t>𝑝</m:t>
                        </m:r>
                        <m:r>
                          <a:rPr lang="en-US" sz="2200" b="0" i="1" smtClean="0">
                            <a:latin typeface="Cambria Math" panose="02040503050406030204" pitchFamily="18" charset="0"/>
                          </a:rPr>
                          <m:t>′</m:t>
                        </m:r>
                      </m:e>
                    </m:d>
                    <m:r>
                      <a:rPr lang="en-US" sz="2200" i="1">
                        <a:latin typeface="Cambria Math" panose="02040503050406030204" pitchFamily="18" charset="0"/>
                      </a:rPr>
                      <m:t>=</m:t>
                    </m:r>
                    <m:r>
                      <a:rPr lang="en-US" sz="2200" i="1">
                        <a:latin typeface="Cambria Math" panose="02040503050406030204" pitchFamily="18" charset="0"/>
                      </a:rPr>
                      <m:t>𝐿𝑆</m:t>
                    </m:r>
                    <m:r>
                      <a:rPr lang="en-US" sz="2200" i="1">
                        <a:latin typeface="Cambria Math" panose="02040503050406030204" pitchFamily="18" charset="0"/>
                      </a:rPr>
                      <m:t>(</m:t>
                    </m:r>
                    <m:r>
                      <a:rPr lang="en-US" sz="2200" i="1">
                        <a:latin typeface="Cambria Math" panose="02040503050406030204" pitchFamily="18" charset="0"/>
                      </a:rPr>
                      <m:t>𝑝</m:t>
                    </m:r>
                    <m:r>
                      <a:rPr lang="en-US" sz="2200" i="1">
                        <a:latin typeface="Cambria Math" panose="02040503050406030204" pitchFamily="18" charset="0"/>
                      </a:rPr>
                      <m:t>)</m:t>
                    </m:r>
                  </m:oMath>
                </a14:m>
                <a:r>
                  <a:rPr lang="en-US" sz="2200"/>
                  <a:t>.</a:t>
                </a:r>
              </a:p>
            </p:txBody>
          </p:sp>
        </mc:Choice>
        <mc:Fallback xmlns="">
          <p:sp>
            <p:nvSpPr>
              <p:cNvPr id="16" name="Rectangle 3"/>
              <p:cNvSpPr txBox="1">
                <a:spLocks noRot="1" noChangeAspect="1" noMove="1" noResize="1" noEditPoints="1" noAdjustHandles="1" noChangeArrowheads="1" noChangeShapeType="1" noTextEdit="1"/>
              </p:cNvSpPr>
              <p:nvPr/>
            </p:nvSpPr>
            <p:spPr bwMode="auto">
              <a:xfrm>
                <a:off x="308919" y="1066800"/>
                <a:ext cx="8454081" cy="4648200"/>
              </a:xfrm>
              <a:prstGeom prst="rect">
                <a:avLst/>
              </a:prstGeom>
              <a:blipFill rotWithShape="0">
                <a:blip r:embed="rId3"/>
                <a:stretch>
                  <a:fillRect l="-793" t="-786" b="-131"/>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p:spTree>
    <p:extLst>
      <p:ext uri="{BB962C8B-B14F-4D97-AF65-F5344CB8AC3E}">
        <p14:creationId xmlns:p14="http://schemas.microsoft.com/office/powerpoint/2010/main" val="20126136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Tấn công cross-service</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22</a:t>
            </a:fld>
            <a:endParaRPr lang="en-US"/>
          </a:p>
        </p:txBody>
      </p:sp>
      <p:sp>
        <p:nvSpPr>
          <p:cNvPr id="16" name="Rectangle 3"/>
          <p:cNvSpPr txBox="1">
            <a:spLocks noChangeArrowheads="1"/>
          </p:cNvSpPr>
          <p:nvPr/>
        </p:nvSpPr>
        <p:spPr bwMode="auto">
          <a:xfrm>
            <a:off x="308919" y="1066800"/>
            <a:ext cx="8454081"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smtClean="0"/>
              <a:t>Cơ chế bảo mật sử dụng thêm </a:t>
            </a:r>
            <a:r>
              <a:rPr lang="en-US" sz="2200"/>
              <a:t>một tập tin chính sách </a:t>
            </a:r>
            <a:r>
              <a:rPr lang="en-US" sz="2200" smtClean="0"/>
              <a:t>(luật) để </a:t>
            </a:r>
            <a:r>
              <a:rPr lang="en-US" sz="2200"/>
              <a:t>cho phép hay từ chối truy cập vào tài nguyên hay interface</a:t>
            </a:r>
            <a:r>
              <a:rPr lang="en-US" sz="2200" smtClean="0"/>
              <a:t>.</a:t>
            </a:r>
          </a:p>
          <a:p>
            <a:pPr marL="800100" lvl="2" indent="0">
              <a:buNone/>
            </a:pPr>
            <a:r>
              <a:rPr lang="en-US" sz="2200" i="1"/>
              <a:t>policy</a:t>
            </a:r>
            <a:r>
              <a:rPr lang="en-US" sz="2200"/>
              <a:t> ⇒ </a:t>
            </a:r>
            <a:r>
              <a:rPr lang="en-US" sz="2200" i="1"/>
              <a:t>rule</a:t>
            </a:r>
            <a:r>
              <a:rPr lang="en-US" sz="2200"/>
              <a:t>∗</a:t>
            </a:r>
          </a:p>
          <a:p>
            <a:pPr marL="800100" lvl="2" indent="0">
              <a:buNone/>
            </a:pPr>
            <a:r>
              <a:rPr lang="en-US" sz="2200" i="1"/>
              <a:t>rule</a:t>
            </a:r>
            <a:r>
              <a:rPr lang="en-US" sz="2200"/>
              <a:t> ⇒ </a:t>
            </a:r>
            <a:r>
              <a:rPr lang="en-US" sz="2200" b="1"/>
              <a:t>access</a:t>
            </a:r>
            <a:r>
              <a:rPr lang="en-US" sz="2200"/>
              <a:t> (</a:t>
            </a:r>
            <a:r>
              <a:rPr lang="en-US" sz="2200" i="1"/>
              <a:t>interface</a:t>
            </a:r>
            <a:r>
              <a:rPr lang="en-US" sz="2200"/>
              <a:t>|</a:t>
            </a:r>
            <a:r>
              <a:rPr lang="en-US" sz="2200" i="1"/>
              <a:t>resource</a:t>
            </a:r>
            <a:r>
              <a:rPr lang="en-US" sz="2200"/>
              <a:t>) </a:t>
            </a:r>
            <a:r>
              <a:rPr lang="en-US" sz="2200" i="1"/>
              <a:t>action label∗</a:t>
            </a:r>
            <a:endParaRPr lang="en-US" sz="2200"/>
          </a:p>
          <a:p>
            <a:pPr marL="800100" lvl="2" indent="0">
              <a:buNone/>
            </a:pPr>
            <a:r>
              <a:rPr lang="en-US" sz="2200" i="1"/>
              <a:t>action</a:t>
            </a:r>
            <a:r>
              <a:rPr lang="en-US" sz="2200"/>
              <a:t> ⇒ </a:t>
            </a:r>
            <a:r>
              <a:rPr lang="en-US" sz="2200" b="1" smtClean="0"/>
              <a:t>deny</a:t>
            </a:r>
            <a:r>
              <a:rPr lang="en-US" sz="2200" smtClean="0"/>
              <a:t>|</a:t>
            </a:r>
            <a:r>
              <a:rPr lang="en-US" sz="2200" b="1" smtClean="0"/>
              <a:t>ask</a:t>
            </a:r>
          </a:p>
          <a:p>
            <a:pPr marL="800100" lvl="2" indent="0">
              <a:buNone/>
            </a:pPr>
            <a:r>
              <a:rPr lang="en-US" sz="2200" b="1" u="sng" smtClean="0"/>
              <a:t>Ví dụ:</a:t>
            </a:r>
            <a:r>
              <a:rPr lang="en-US" sz="2200" b="1" smtClean="0"/>
              <a:t> </a:t>
            </a:r>
            <a:r>
              <a:rPr lang="en-US" sz="2200" i="1">
                <a:solidFill>
                  <a:srgbClr val="0070C0"/>
                </a:solidFill>
              </a:rPr>
              <a:t>access</a:t>
            </a:r>
            <a:r>
              <a:rPr lang="en-US" sz="2200" i="1"/>
              <a:t> i1 </a:t>
            </a:r>
            <a:r>
              <a:rPr lang="en-US" sz="2200" i="1">
                <a:solidFill>
                  <a:srgbClr val="FF0000"/>
                </a:solidFill>
              </a:rPr>
              <a:t>deny</a:t>
            </a:r>
            <a:r>
              <a:rPr lang="en-US" sz="2200" i="1"/>
              <a:t> i2 i3</a:t>
            </a:r>
            <a:r>
              <a:rPr lang="en-US" sz="2200"/>
              <a:t> </a:t>
            </a:r>
            <a:endParaRPr lang="en-US" sz="2200" smtClean="0"/>
          </a:p>
          <a:p>
            <a:pPr marL="800100" lvl="2" indent="0">
              <a:buNone/>
            </a:pPr>
            <a:endParaRPr lang="en-US" sz="2200" smtClean="0"/>
          </a:p>
          <a:p>
            <a:pPr marL="800100" lvl="2" indent="0">
              <a:buNone/>
            </a:pPr>
            <a:r>
              <a:rPr lang="en-US" sz="2200" i="1"/>
              <a:t>rule</a:t>
            </a:r>
            <a:r>
              <a:rPr lang="en-US" sz="2200"/>
              <a:t> ⇒ </a:t>
            </a:r>
            <a:r>
              <a:rPr lang="en-US" sz="2200" b="1"/>
              <a:t>exception</a:t>
            </a:r>
            <a:r>
              <a:rPr lang="en-US" sz="2200"/>
              <a:t> </a:t>
            </a:r>
            <a:r>
              <a:rPr lang="en-US" sz="2200" i="1"/>
              <a:t>path except∗</a:t>
            </a:r>
            <a:endParaRPr lang="en-US" sz="2200"/>
          </a:p>
          <a:p>
            <a:pPr marL="800100" lvl="2" indent="0">
              <a:buNone/>
            </a:pPr>
            <a:r>
              <a:rPr lang="en-US" sz="2200" i="1"/>
              <a:t>path </a:t>
            </a:r>
            <a:r>
              <a:rPr lang="en-US" sz="2200"/>
              <a:t>⇒</a:t>
            </a:r>
            <a:r>
              <a:rPr lang="en-US" sz="2200" i="1"/>
              <a:t> / (dirname/) ∗ filename</a:t>
            </a:r>
            <a:endParaRPr lang="en-US" sz="2200"/>
          </a:p>
          <a:p>
            <a:pPr marL="800100" lvl="2" indent="0">
              <a:buNone/>
            </a:pPr>
            <a:r>
              <a:rPr lang="en-US" sz="2200" i="1"/>
              <a:t>except</a:t>
            </a:r>
            <a:r>
              <a:rPr lang="en-US" sz="2200"/>
              <a:t> ⇒ </a:t>
            </a:r>
            <a:r>
              <a:rPr lang="en-US" sz="2200" b="1" smtClean="0"/>
              <a:t>notlabel</a:t>
            </a:r>
            <a:r>
              <a:rPr lang="en-US" sz="2200" smtClean="0"/>
              <a:t>|</a:t>
            </a:r>
            <a:r>
              <a:rPr lang="en-US" sz="2200" b="1" smtClean="0"/>
              <a:t>notinherit</a:t>
            </a:r>
            <a:r>
              <a:rPr lang="en-US" sz="2200" smtClean="0"/>
              <a:t>|</a:t>
            </a:r>
            <a:r>
              <a:rPr lang="en-US" sz="2200" b="1" smtClean="0"/>
              <a:t>notpass</a:t>
            </a:r>
          </a:p>
          <a:p>
            <a:pPr marL="800100" lvl="2" indent="0">
              <a:buNone/>
            </a:pPr>
            <a:r>
              <a:rPr lang="en-US" sz="2200" b="1" u="sng" smtClean="0"/>
              <a:t>Ví dụ:</a:t>
            </a:r>
          </a:p>
          <a:p>
            <a:pPr marL="800100" lvl="2" indent="0">
              <a:buNone/>
            </a:pPr>
            <a:r>
              <a:rPr lang="en-US" sz="2200"/>
              <a:t># Internet Explorer</a:t>
            </a:r>
          </a:p>
          <a:p>
            <a:pPr marL="800100" lvl="2" indent="0">
              <a:buNone/>
            </a:pPr>
            <a:r>
              <a:rPr lang="en-US" sz="2200">
                <a:solidFill>
                  <a:srgbClr val="0070C0"/>
                </a:solidFill>
              </a:rPr>
              <a:t>exception</a:t>
            </a:r>
            <a:r>
              <a:rPr lang="en-US" sz="2200"/>
              <a:t> /Windows/iexplore.exe </a:t>
            </a:r>
            <a:r>
              <a:rPr lang="en-US" sz="2200" smtClean="0">
                <a:solidFill>
                  <a:srgbClr val="00B050"/>
                </a:solidFill>
              </a:rPr>
              <a:t>notinherit</a:t>
            </a:r>
            <a:endParaRPr lang="en-US" sz="2200">
              <a:solidFill>
                <a:srgbClr val="00B050"/>
              </a:solidFill>
            </a:endParaRPr>
          </a:p>
        </p:txBody>
      </p:sp>
    </p:spTree>
    <p:extLst>
      <p:ext uri="{BB962C8B-B14F-4D97-AF65-F5344CB8AC3E}">
        <p14:creationId xmlns:p14="http://schemas.microsoft.com/office/powerpoint/2010/main" val="289755648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Giao thức và chi trả di động</a:t>
            </a:r>
            <a:endParaRPr lang="en-US"/>
          </a:p>
        </p:txBody>
      </p:sp>
      <p:sp>
        <p:nvSpPr>
          <p:cNvPr id="3" name="Slide Number Placeholder 2"/>
          <p:cNvSpPr>
            <a:spLocks noGrp="1"/>
          </p:cNvSpPr>
          <p:nvPr>
            <p:ph type="sldNum" sz="quarter" idx="12"/>
          </p:nvPr>
        </p:nvSpPr>
        <p:spPr/>
        <p:txBody>
          <a:bodyPr/>
          <a:lstStyle/>
          <a:p>
            <a:fld id="{7A54E1E4-31D2-4635-9AD2-40AAC9D00496}" type="slidenum">
              <a:rPr lang="en-US" smtClean="0"/>
              <a:pPr/>
              <a:t>23</a:t>
            </a:fld>
            <a:endParaRPr lang="en-US"/>
          </a:p>
        </p:txBody>
      </p:sp>
      <p:sp>
        <p:nvSpPr>
          <p:cNvPr id="24" name="Rectangle 3"/>
          <p:cNvSpPr txBox="1">
            <a:spLocks noChangeArrowheads="1"/>
          </p:cNvSpPr>
          <p:nvPr/>
        </p:nvSpPr>
        <p:spPr bwMode="auto">
          <a:xfrm>
            <a:off x="308919" y="1066800"/>
            <a:ext cx="8454081"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t>Vấn </a:t>
            </a:r>
            <a:r>
              <a:rPr lang="en-US" sz="2400" smtClean="0"/>
              <a:t>đề công nhận thanh toán di động bằng PKI.</a:t>
            </a:r>
          </a:p>
          <a:p>
            <a:r>
              <a:rPr lang="en-US" sz="2400" smtClean="0"/>
              <a:t>Marko Hassinen đề xuất một PKI do chính phủ quản lý.</a:t>
            </a:r>
          </a:p>
          <a:p>
            <a:pPr lvl="1"/>
            <a:r>
              <a:rPr lang="en-US" smtClean="0"/>
              <a:t>Thanh toán POS ảo: mua vé xe lửa.</a:t>
            </a:r>
          </a:p>
          <a:p>
            <a:pPr lvl="1"/>
            <a:r>
              <a:rPr lang="en-US" smtClean="0"/>
              <a:t>Thanh toán POS thực: máy bán hàng tự động.</a:t>
            </a:r>
          </a:p>
          <a:p>
            <a:r>
              <a:rPr lang="en-US" sz="2400" smtClean="0"/>
              <a:t>Ứng dụng FINEID </a:t>
            </a:r>
            <a:r>
              <a:rPr lang="en-US" sz="2400"/>
              <a:t>(Finnish Electronic </a:t>
            </a:r>
            <a:r>
              <a:rPr lang="en-US" sz="2400" smtClean="0"/>
              <a:t>Identification):</a:t>
            </a:r>
          </a:p>
          <a:p>
            <a:pPr lvl="1"/>
            <a:r>
              <a:rPr lang="en-US" smtClean="0"/>
              <a:t>Quản </a:t>
            </a:r>
            <a:r>
              <a:rPr lang="en-US"/>
              <a:t>lý thẻ định danh điện </a:t>
            </a:r>
            <a:r>
              <a:rPr lang="en-US" smtClean="0"/>
              <a:t>tử</a:t>
            </a:r>
          </a:p>
          <a:p>
            <a:pPr lvl="1"/>
            <a:r>
              <a:rPr lang="en-US" smtClean="0"/>
              <a:t>Cung </a:t>
            </a:r>
            <a:r>
              <a:rPr lang="en-US"/>
              <a:t>cấp giao diện điều khiển để thực hiện các hành động khóa bí mật như tạo chữ ký số</a:t>
            </a:r>
            <a:r>
              <a:rPr lang="en-US" smtClean="0"/>
              <a:t>.</a:t>
            </a:r>
          </a:p>
          <a:p>
            <a:pPr lvl="1"/>
            <a:r>
              <a:rPr lang="en-US" smtClean="0">
                <a:hlinkClick r:id="rId3"/>
              </a:rPr>
              <a:t>www.fineid.fi</a:t>
            </a:r>
            <a:endParaRPr lang="en-US"/>
          </a:p>
        </p:txBody>
      </p:sp>
    </p:spTree>
    <p:extLst>
      <p:ext uri="{BB962C8B-B14F-4D97-AF65-F5344CB8AC3E}">
        <p14:creationId xmlns:p14="http://schemas.microsoft.com/office/powerpoint/2010/main" val="117047435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Giao thức và chi trả di động</a:t>
            </a:r>
            <a:endParaRPr lang="en-US"/>
          </a:p>
        </p:txBody>
      </p:sp>
      <p:sp>
        <p:nvSpPr>
          <p:cNvPr id="3" name="Slide Number Placeholder 2"/>
          <p:cNvSpPr>
            <a:spLocks noGrp="1"/>
          </p:cNvSpPr>
          <p:nvPr>
            <p:ph type="sldNum" sz="quarter" idx="12"/>
          </p:nvPr>
        </p:nvSpPr>
        <p:spPr/>
        <p:txBody>
          <a:bodyPr/>
          <a:lstStyle/>
          <a:p>
            <a:fld id="{7A54E1E4-31D2-4635-9AD2-40AAC9D00496}" type="slidenum">
              <a:rPr lang="en-US" smtClean="0"/>
              <a:pPr/>
              <a:t>24</a:t>
            </a:fld>
            <a:endParaRPr lang="en-US"/>
          </a:p>
        </p:txBody>
      </p:sp>
      <p:sp>
        <p:nvSpPr>
          <p:cNvPr id="24" name="Rectangle 3"/>
          <p:cNvSpPr txBox="1">
            <a:spLocks noChangeArrowheads="1"/>
          </p:cNvSpPr>
          <p:nvPr/>
        </p:nvSpPr>
        <p:spPr bwMode="auto">
          <a:xfrm>
            <a:off x="308919" y="1066800"/>
            <a:ext cx="8454081"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smtClean="0"/>
              <a:t>Các bên liên quan:</a:t>
            </a:r>
          </a:p>
          <a:p>
            <a:pPr lvl="1"/>
            <a:r>
              <a:rPr lang="en-US" smtClean="0"/>
              <a:t>Khách hàng (C): </a:t>
            </a:r>
            <a:r>
              <a:rPr lang="en-US"/>
              <a:t>nhận được một thẻ SIM và ứng dụng </a:t>
            </a:r>
            <a:r>
              <a:rPr lang="en-US" smtClean="0"/>
              <a:t>FINEID, có định danh là FINUID.</a:t>
            </a:r>
          </a:p>
          <a:p>
            <a:pPr lvl="1"/>
            <a:r>
              <a:rPr lang="en-US" smtClean="0"/>
              <a:t>Thương gia (M): </a:t>
            </a:r>
            <a:r>
              <a:rPr lang="en-US"/>
              <a:t>có một khóa bí mật và một chứng thực khóa công khai tương ứng trong hệ thống FINEID</a:t>
            </a:r>
            <a:r>
              <a:rPr lang="en-US" smtClean="0"/>
              <a:t>.</a:t>
            </a:r>
          </a:p>
          <a:p>
            <a:pPr lvl="1"/>
            <a:r>
              <a:rPr lang="en-US" smtClean="0"/>
              <a:t>Ngân hàng (B): </a:t>
            </a:r>
            <a:r>
              <a:rPr lang="en-US"/>
              <a:t>tổ chức tín dụng như VISA hay </a:t>
            </a:r>
            <a:r>
              <a:rPr lang="en-US" smtClean="0"/>
              <a:t>MasterCard để xử lý thanh toán.</a:t>
            </a:r>
            <a:endParaRPr lang="en-US"/>
          </a:p>
        </p:txBody>
      </p:sp>
    </p:spTree>
    <p:extLst>
      <p:ext uri="{BB962C8B-B14F-4D97-AF65-F5344CB8AC3E}">
        <p14:creationId xmlns:p14="http://schemas.microsoft.com/office/powerpoint/2010/main" val="15291737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Giao thức và chi trả di động</a:t>
            </a:r>
            <a:endParaRPr lang="en-US"/>
          </a:p>
        </p:txBody>
      </p:sp>
      <p:sp>
        <p:nvSpPr>
          <p:cNvPr id="3" name="Slide Number Placeholder 2"/>
          <p:cNvSpPr>
            <a:spLocks noGrp="1"/>
          </p:cNvSpPr>
          <p:nvPr>
            <p:ph type="sldNum" sz="quarter" idx="12"/>
          </p:nvPr>
        </p:nvSpPr>
        <p:spPr/>
        <p:txBody>
          <a:bodyPr/>
          <a:lstStyle/>
          <a:p>
            <a:fld id="{7A54E1E4-31D2-4635-9AD2-40AAC9D00496}" type="slidenum">
              <a:rPr lang="en-US" smtClean="0"/>
              <a:pPr/>
              <a:t>25</a:t>
            </a:fld>
            <a:endParaRPr lang="en-US"/>
          </a:p>
        </p:txBody>
      </p:sp>
      <mc:AlternateContent xmlns:mc="http://schemas.openxmlformats.org/markup-compatibility/2006" xmlns:a14="http://schemas.microsoft.com/office/drawing/2010/main">
        <mc:Choice Requires="a14">
          <p:sp>
            <p:nvSpPr>
              <p:cNvPr id="24" name="Rectangle 3"/>
              <p:cNvSpPr txBox="1">
                <a:spLocks noChangeArrowheads="1"/>
              </p:cNvSpPr>
              <p:nvPr/>
            </p:nvSpPr>
            <p:spPr bwMode="auto">
              <a:xfrm>
                <a:off x="308919" y="1066800"/>
                <a:ext cx="8454081" cy="5562600"/>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smtClean="0"/>
                  <a:t>Các ký hiệu sẽ dùng:</a:t>
                </a:r>
              </a:p>
              <a:p>
                <a:pPr lvl="1"/>
                <a:r>
                  <a:rPr lang="en-US" i="1"/>
                  <a:t>C </a:t>
                </a:r>
                <a:r>
                  <a:rPr lang="en-US"/>
                  <a:t>là khách </a:t>
                </a:r>
                <a:r>
                  <a:rPr lang="en-US" smtClean="0"/>
                  <a:t>hàng</a:t>
                </a:r>
              </a:p>
              <a:p>
                <a:pPr lvl="1"/>
                <a:r>
                  <a:rPr lang="en-US" i="1" smtClean="0"/>
                  <a:t>M </a:t>
                </a:r>
                <a:r>
                  <a:rPr lang="en-US"/>
                  <a:t>là thương </a:t>
                </a:r>
                <a:r>
                  <a:rPr lang="en-US" smtClean="0"/>
                  <a:t>gia</a:t>
                </a:r>
              </a:p>
              <a:p>
                <a:pPr lvl="1"/>
                <a:r>
                  <a:rPr lang="en-US" i="1" smtClean="0"/>
                  <a:t>B </a:t>
                </a:r>
                <a:r>
                  <a:rPr lang="en-US"/>
                  <a:t>là ngân </a:t>
                </a:r>
                <a:r>
                  <a:rPr lang="en-US" smtClean="0"/>
                  <a:t>hàng</a:t>
                </a:r>
                <a:endParaRPr lang="en-US" i="1" smtClean="0"/>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𝐼𝐷</m:t>
                        </m:r>
                      </m:e>
                      <m:sub>
                        <m:r>
                          <a:rPr lang="en-US" i="1">
                            <a:latin typeface="Cambria Math" panose="02040503050406030204" pitchFamily="18" charset="0"/>
                          </a:rPr>
                          <m:t>𝑋</m:t>
                        </m:r>
                      </m:sub>
                    </m:sSub>
                  </m:oMath>
                </a14:m>
                <a:r>
                  <a:rPr lang="en-US"/>
                  <a:t> là định danh của chủ thể </a:t>
                </a:r>
                <a:r>
                  <a:rPr lang="en-US" i="1" smtClean="0"/>
                  <a:t>X</a:t>
                </a:r>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𝑆𝐾</m:t>
                        </m:r>
                      </m:e>
                      <m:sub>
                        <m:r>
                          <a:rPr lang="en-US" i="1">
                            <a:latin typeface="Cambria Math" panose="02040503050406030204" pitchFamily="18" charset="0"/>
                          </a:rPr>
                          <m:t>𝑋</m:t>
                        </m:r>
                      </m:sub>
                    </m:sSub>
                  </m:oMath>
                </a14:m>
                <a:r>
                  <a:rPr lang="en-US"/>
                  <a:t> là khóa RSA bí mật của chủ thể </a:t>
                </a:r>
                <a:r>
                  <a:rPr lang="en-US" i="1" smtClean="0"/>
                  <a:t>X</a:t>
                </a:r>
                <a:endParaRPr lang="en-US"/>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𝑃𝐾</m:t>
                        </m:r>
                      </m:e>
                      <m:sub>
                        <m:r>
                          <a:rPr lang="en-US" i="1">
                            <a:latin typeface="Cambria Math" panose="02040503050406030204" pitchFamily="18" charset="0"/>
                          </a:rPr>
                          <m:t>𝑋</m:t>
                        </m:r>
                      </m:sub>
                    </m:sSub>
                  </m:oMath>
                </a14:m>
                <a:r>
                  <a:rPr lang="en-US"/>
                  <a:t> là khóa công khai tương </a:t>
                </a:r>
                <a:r>
                  <a:rPr lang="en-US" smtClean="0"/>
                  <a:t>ứng</a:t>
                </a:r>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𝐶𝑒𝑟𝑡</m:t>
                        </m:r>
                      </m:e>
                      <m:sub>
                        <m:r>
                          <a:rPr lang="en-US" i="1">
                            <a:latin typeface="Cambria Math" panose="02040503050406030204" pitchFamily="18" charset="0"/>
                          </a:rPr>
                          <m:t>𝑋</m:t>
                        </m:r>
                      </m:sub>
                    </m:sSub>
                  </m:oMath>
                </a14:m>
                <a:r>
                  <a:rPr lang="en-US"/>
                  <a:t> là chứng thực khóa công khai của chủ thể </a:t>
                </a:r>
                <a:r>
                  <a:rPr lang="en-US" i="1" smtClean="0"/>
                  <a:t>X</a:t>
                </a:r>
                <a:endParaRPr lang="en-US"/>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m:t>
                        </m:r>
                        <m:r>
                          <a:rPr lang="en-US" i="1">
                            <a:latin typeface="Cambria Math" panose="02040503050406030204" pitchFamily="18" charset="0"/>
                          </a:rPr>
                          <m:t>𝑚</m:t>
                        </m:r>
                        <m:r>
                          <a:rPr lang="en-US" i="1">
                            <a:latin typeface="Cambria Math" panose="02040503050406030204" pitchFamily="18" charset="0"/>
                          </a:rPr>
                          <m:t>}</m:t>
                        </m:r>
                      </m:e>
                      <m:sub>
                        <m:r>
                          <a:rPr lang="en-US" i="1">
                            <a:latin typeface="Cambria Math" panose="02040503050406030204" pitchFamily="18" charset="0"/>
                          </a:rPr>
                          <m:t>𝑘</m:t>
                        </m:r>
                      </m:sub>
                    </m:sSub>
                  </m:oMath>
                </a14:m>
                <a:r>
                  <a:rPr lang="en-US"/>
                  <a:t> cho biết mã hóa RSA thông điệp </a:t>
                </a:r>
                <a:r>
                  <a:rPr lang="en-US" i="1"/>
                  <a:t>m</a:t>
                </a:r>
                <a:r>
                  <a:rPr lang="en-US"/>
                  <a:t> bằng khóa </a:t>
                </a:r>
                <a:r>
                  <a:rPr lang="en-US" i="1" smtClean="0"/>
                  <a:t>K</a:t>
                </a:r>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𝑆𝐼𝐺</m:t>
                        </m:r>
                      </m:e>
                      <m:sub>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𝑌</m:t>
                            </m:r>
                          </m:sub>
                        </m:sSub>
                      </m:sub>
                    </m:sSub>
                  </m:oMath>
                </a14:m>
                <a:r>
                  <a:rPr lang="en-US"/>
                  <a:t> là chữ ký số do </a:t>
                </a:r>
                <a:r>
                  <a:rPr lang="en-US" i="1"/>
                  <a:t>X</a:t>
                </a:r>
                <a:r>
                  <a:rPr lang="en-US"/>
                  <a:t> tạo, được kiểm tra bởi </a:t>
                </a:r>
                <a:r>
                  <a:rPr lang="en-US" i="1" smtClean="0"/>
                  <a:t>Y</a:t>
                </a:r>
              </a:p>
              <a:p>
                <a:pPr lvl="1"/>
                <a:r>
                  <a:rPr lang="en-US" i="1" smtClean="0"/>
                  <a:t>H</a:t>
                </a:r>
                <a:r>
                  <a:rPr lang="en-US" smtClean="0"/>
                  <a:t> </a:t>
                </a:r>
                <a:r>
                  <a:rPr lang="en-US"/>
                  <a:t>là hàm băm, giao thức là SHA-1.</a:t>
                </a:r>
              </a:p>
            </p:txBody>
          </p:sp>
        </mc:Choice>
        <mc:Fallback xmlns="">
          <p:sp>
            <p:nvSpPr>
              <p:cNvPr id="24" name="Rectangle 3"/>
              <p:cNvSpPr txBox="1">
                <a:spLocks noRot="1" noChangeAspect="1" noMove="1" noResize="1" noEditPoints="1" noAdjustHandles="1" noChangeArrowheads="1" noChangeShapeType="1" noTextEdit="1"/>
              </p:cNvSpPr>
              <p:nvPr/>
            </p:nvSpPr>
            <p:spPr bwMode="auto">
              <a:xfrm>
                <a:off x="308919" y="1066800"/>
                <a:ext cx="8454081" cy="5562600"/>
              </a:xfrm>
              <a:prstGeom prst="rect">
                <a:avLst/>
              </a:prstGeom>
              <a:blipFill rotWithShape="0">
                <a:blip r:embed="rId3"/>
                <a:stretch>
                  <a:fillRect l="-1009" t="-767"/>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p:spTree>
    <p:extLst>
      <p:ext uri="{BB962C8B-B14F-4D97-AF65-F5344CB8AC3E}">
        <p14:creationId xmlns:p14="http://schemas.microsoft.com/office/powerpoint/2010/main" val="14072861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a:t>Thanh toán POS ảo</a:t>
            </a:r>
          </a:p>
        </p:txBody>
      </p:sp>
      <p:pic>
        <p:nvPicPr>
          <p:cNvPr id="2" name="Picture 1"/>
          <p:cNvPicPr>
            <a:picLocks noChangeAspect="1"/>
          </p:cNvPicPr>
          <p:nvPr/>
        </p:nvPicPr>
        <p:blipFill>
          <a:blip r:embed="rId3"/>
          <a:stretch>
            <a:fillRect/>
          </a:stretch>
        </p:blipFill>
        <p:spPr>
          <a:xfrm>
            <a:off x="228600" y="2560165"/>
            <a:ext cx="923925" cy="1859434"/>
          </a:xfrm>
          <a:prstGeom prst="rect">
            <a:avLst/>
          </a:prstGeom>
        </p:spPr>
      </p:pic>
      <p:pic>
        <p:nvPicPr>
          <p:cNvPr id="4" name="Picture 3"/>
          <p:cNvPicPr>
            <a:picLocks noChangeAspect="1"/>
          </p:cNvPicPr>
          <p:nvPr/>
        </p:nvPicPr>
        <p:blipFill>
          <a:blip r:embed="rId4"/>
          <a:stretch>
            <a:fillRect/>
          </a:stretch>
        </p:blipFill>
        <p:spPr>
          <a:xfrm>
            <a:off x="7530965" y="2819400"/>
            <a:ext cx="1613035" cy="1600199"/>
          </a:xfrm>
          <a:prstGeom prst="rect">
            <a:avLst/>
          </a:prstGeom>
        </p:spPr>
      </p:pic>
      <p:cxnSp>
        <p:nvCxnSpPr>
          <p:cNvPr id="6" name="Straight Arrow Connector 5"/>
          <p:cNvCxnSpPr/>
          <p:nvPr/>
        </p:nvCxnSpPr>
        <p:spPr>
          <a:xfrm>
            <a:off x="1476761" y="2924174"/>
            <a:ext cx="220980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5286761" y="3832396"/>
            <a:ext cx="220980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5210561" y="4343400"/>
            <a:ext cx="2209800" cy="0"/>
          </a:xfrm>
          <a:prstGeom prst="straightConnector1">
            <a:avLst/>
          </a:prstGeom>
          <a:ln w="57150">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5"/>
          <a:stretch>
            <a:fillRect/>
          </a:stretch>
        </p:blipFill>
        <p:spPr>
          <a:xfrm>
            <a:off x="3853248" y="2609848"/>
            <a:ext cx="1133475" cy="1809751"/>
          </a:xfrm>
          <a:prstGeom prst="rect">
            <a:avLst/>
          </a:prstGeom>
        </p:spPr>
      </p:pic>
      <p:cxnSp>
        <p:nvCxnSpPr>
          <p:cNvPr id="14" name="Straight Arrow Connector 13"/>
          <p:cNvCxnSpPr/>
          <p:nvPr/>
        </p:nvCxnSpPr>
        <p:spPr>
          <a:xfrm>
            <a:off x="1476761" y="3333877"/>
            <a:ext cx="2209800" cy="0"/>
          </a:xfrm>
          <a:prstGeom prst="straightConnector1">
            <a:avLst/>
          </a:prstGeom>
          <a:ln w="5715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476761" y="3832396"/>
            <a:ext cx="220980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1476761" y="4328596"/>
            <a:ext cx="2209800" cy="0"/>
          </a:xfrm>
          <a:prstGeom prst="straightConnector1">
            <a:avLst/>
          </a:prstGeom>
          <a:ln w="5715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653609" y="4531238"/>
            <a:ext cx="1633152" cy="646331"/>
          </a:xfrm>
          <a:prstGeom prst="rect">
            <a:avLst/>
          </a:prstGeom>
          <a:noFill/>
        </p:spPr>
        <p:txBody>
          <a:bodyPr wrap="square" rtlCol="0">
            <a:spAutoFit/>
          </a:bodyPr>
          <a:lstStyle/>
          <a:p>
            <a:pPr algn="ctr"/>
            <a:r>
              <a:rPr lang="en-US" smtClean="0"/>
              <a:t>Nhà cung cấp dịch vụ</a:t>
            </a:r>
            <a:endParaRPr lang="en-US"/>
          </a:p>
        </p:txBody>
      </p:sp>
      <p:sp>
        <p:nvSpPr>
          <p:cNvPr id="13" name="TextBox 12"/>
          <p:cNvSpPr txBox="1"/>
          <p:nvPr/>
        </p:nvSpPr>
        <p:spPr>
          <a:xfrm>
            <a:off x="0" y="4504465"/>
            <a:ext cx="1447800" cy="646331"/>
          </a:xfrm>
          <a:prstGeom prst="rect">
            <a:avLst/>
          </a:prstGeom>
          <a:noFill/>
        </p:spPr>
        <p:txBody>
          <a:bodyPr wrap="square" rtlCol="0">
            <a:spAutoFit/>
          </a:bodyPr>
          <a:lstStyle/>
          <a:p>
            <a:pPr algn="ctr"/>
            <a:r>
              <a:rPr lang="en-US" smtClean="0"/>
              <a:t>Người dùng điện thoại</a:t>
            </a:r>
            <a:endParaRPr lang="en-US"/>
          </a:p>
        </p:txBody>
      </p:sp>
      <p:sp>
        <p:nvSpPr>
          <p:cNvPr id="17" name="TextBox 16"/>
          <p:cNvSpPr txBox="1"/>
          <p:nvPr/>
        </p:nvSpPr>
        <p:spPr>
          <a:xfrm>
            <a:off x="7765982" y="4531238"/>
            <a:ext cx="1142999" cy="646331"/>
          </a:xfrm>
          <a:prstGeom prst="rect">
            <a:avLst/>
          </a:prstGeom>
          <a:noFill/>
        </p:spPr>
        <p:txBody>
          <a:bodyPr wrap="square" rtlCol="0">
            <a:spAutoFit/>
          </a:bodyPr>
          <a:lstStyle/>
          <a:p>
            <a:pPr algn="ctr"/>
            <a:r>
              <a:rPr lang="en-US" smtClean="0"/>
              <a:t>Công ty tín dụng</a:t>
            </a:r>
            <a:endParaRPr lang="en-US"/>
          </a:p>
        </p:txBody>
      </p:sp>
      <p:sp>
        <p:nvSpPr>
          <p:cNvPr id="18" name="TextBox 17"/>
          <p:cNvSpPr txBox="1"/>
          <p:nvPr/>
        </p:nvSpPr>
        <p:spPr>
          <a:xfrm>
            <a:off x="1476761" y="2590800"/>
            <a:ext cx="2092239" cy="369332"/>
          </a:xfrm>
          <a:prstGeom prst="rect">
            <a:avLst/>
          </a:prstGeom>
          <a:noFill/>
        </p:spPr>
        <p:txBody>
          <a:bodyPr wrap="none" rtlCol="0">
            <a:spAutoFit/>
          </a:bodyPr>
          <a:lstStyle/>
          <a:p>
            <a:r>
              <a:rPr lang="en-US" smtClean="0"/>
              <a:t>1. Khởi tạo liên lạc</a:t>
            </a:r>
            <a:endParaRPr lang="en-US"/>
          </a:p>
        </p:txBody>
      </p:sp>
      <p:sp>
        <p:nvSpPr>
          <p:cNvPr id="19" name="TextBox 18"/>
          <p:cNvSpPr txBox="1"/>
          <p:nvPr/>
        </p:nvSpPr>
        <p:spPr>
          <a:xfrm>
            <a:off x="1600200" y="2971800"/>
            <a:ext cx="2185214" cy="369332"/>
          </a:xfrm>
          <a:prstGeom prst="rect">
            <a:avLst/>
          </a:prstGeom>
          <a:noFill/>
        </p:spPr>
        <p:txBody>
          <a:bodyPr wrap="none" rtlCol="0">
            <a:spAutoFit/>
          </a:bodyPr>
          <a:lstStyle/>
          <a:p>
            <a:r>
              <a:rPr lang="en-US" smtClean="0"/>
              <a:t>2. Chọn lựa dịch vụ</a:t>
            </a:r>
            <a:endParaRPr lang="en-US"/>
          </a:p>
        </p:txBody>
      </p:sp>
      <p:sp>
        <p:nvSpPr>
          <p:cNvPr id="20" name="TextBox 19"/>
          <p:cNvSpPr txBox="1"/>
          <p:nvPr/>
        </p:nvSpPr>
        <p:spPr>
          <a:xfrm>
            <a:off x="1295400" y="3429000"/>
            <a:ext cx="2467342" cy="369332"/>
          </a:xfrm>
          <a:prstGeom prst="rect">
            <a:avLst/>
          </a:prstGeom>
          <a:noFill/>
        </p:spPr>
        <p:txBody>
          <a:bodyPr wrap="none" rtlCol="0">
            <a:spAutoFit/>
          </a:bodyPr>
          <a:lstStyle/>
          <a:p>
            <a:r>
              <a:rPr lang="en-US" smtClean="0"/>
              <a:t>3. Chọn lựa sản phẩm</a:t>
            </a:r>
            <a:endParaRPr lang="en-US"/>
          </a:p>
        </p:txBody>
      </p:sp>
      <p:sp>
        <p:nvSpPr>
          <p:cNvPr id="21" name="TextBox 20"/>
          <p:cNvSpPr txBox="1"/>
          <p:nvPr/>
        </p:nvSpPr>
        <p:spPr>
          <a:xfrm>
            <a:off x="5217511" y="3439982"/>
            <a:ext cx="2313454" cy="369332"/>
          </a:xfrm>
          <a:prstGeom prst="rect">
            <a:avLst/>
          </a:prstGeom>
          <a:noFill/>
        </p:spPr>
        <p:txBody>
          <a:bodyPr wrap="none" rtlCol="0">
            <a:spAutoFit/>
          </a:bodyPr>
          <a:lstStyle/>
          <a:p>
            <a:r>
              <a:rPr lang="en-US" smtClean="0"/>
              <a:t>4. Chi tiết thanh toán</a:t>
            </a:r>
            <a:endParaRPr lang="en-US"/>
          </a:p>
        </p:txBody>
      </p:sp>
      <p:sp>
        <p:nvSpPr>
          <p:cNvPr id="22" name="TextBox 21"/>
          <p:cNvSpPr txBox="1"/>
          <p:nvPr/>
        </p:nvSpPr>
        <p:spPr>
          <a:xfrm>
            <a:off x="5043237" y="3939054"/>
            <a:ext cx="2569934" cy="369332"/>
          </a:xfrm>
          <a:prstGeom prst="rect">
            <a:avLst/>
          </a:prstGeom>
          <a:noFill/>
        </p:spPr>
        <p:txBody>
          <a:bodyPr wrap="none" rtlCol="0">
            <a:spAutoFit/>
          </a:bodyPr>
          <a:lstStyle/>
          <a:p>
            <a:r>
              <a:rPr lang="en-US" smtClean="0"/>
              <a:t>5. Xác nhận thanh toán</a:t>
            </a:r>
            <a:endParaRPr lang="en-US"/>
          </a:p>
        </p:txBody>
      </p:sp>
      <p:sp>
        <p:nvSpPr>
          <p:cNvPr id="23" name="TextBox 22"/>
          <p:cNvSpPr txBox="1"/>
          <p:nvPr/>
        </p:nvSpPr>
        <p:spPr>
          <a:xfrm>
            <a:off x="1381227" y="3926868"/>
            <a:ext cx="2557110" cy="369332"/>
          </a:xfrm>
          <a:prstGeom prst="rect">
            <a:avLst/>
          </a:prstGeom>
          <a:noFill/>
        </p:spPr>
        <p:txBody>
          <a:bodyPr wrap="none" rtlCol="0">
            <a:spAutoFit/>
          </a:bodyPr>
          <a:lstStyle/>
          <a:p>
            <a:r>
              <a:rPr lang="en-US" smtClean="0"/>
              <a:t>6. Phân phối sản phẩm</a:t>
            </a:r>
            <a:endParaRPr lang="en-US"/>
          </a:p>
        </p:txBody>
      </p:sp>
      <p:sp>
        <p:nvSpPr>
          <p:cNvPr id="3" name="Slide Number Placeholder 2"/>
          <p:cNvSpPr>
            <a:spLocks noGrp="1"/>
          </p:cNvSpPr>
          <p:nvPr>
            <p:ph type="sldNum" sz="quarter" idx="12"/>
          </p:nvPr>
        </p:nvSpPr>
        <p:spPr/>
        <p:txBody>
          <a:bodyPr/>
          <a:lstStyle/>
          <a:p>
            <a:fld id="{7A54E1E4-31D2-4635-9AD2-40AAC9D00496}" type="slidenum">
              <a:rPr lang="en-US" smtClean="0"/>
              <a:pPr/>
              <a:t>26</a:t>
            </a:fld>
            <a:endParaRPr lang="en-US"/>
          </a:p>
        </p:txBody>
      </p:sp>
    </p:spTree>
    <p:extLst>
      <p:ext uri="{BB962C8B-B14F-4D97-AF65-F5344CB8AC3E}">
        <p14:creationId xmlns:p14="http://schemas.microsoft.com/office/powerpoint/2010/main" val="322681849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a:t>Thanh toán POS ảo</a:t>
            </a:r>
          </a:p>
        </p:txBody>
      </p:sp>
      <p:pic>
        <p:nvPicPr>
          <p:cNvPr id="2" name="Picture 1"/>
          <p:cNvPicPr>
            <a:picLocks noChangeAspect="1"/>
          </p:cNvPicPr>
          <p:nvPr/>
        </p:nvPicPr>
        <p:blipFill>
          <a:blip r:embed="rId3"/>
          <a:stretch>
            <a:fillRect/>
          </a:stretch>
        </p:blipFill>
        <p:spPr>
          <a:xfrm>
            <a:off x="228600" y="914400"/>
            <a:ext cx="923925" cy="1859434"/>
          </a:xfrm>
          <a:prstGeom prst="rect">
            <a:avLst/>
          </a:prstGeom>
        </p:spPr>
      </p:pic>
      <p:pic>
        <p:nvPicPr>
          <p:cNvPr id="4" name="Picture 3"/>
          <p:cNvPicPr>
            <a:picLocks noChangeAspect="1"/>
          </p:cNvPicPr>
          <p:nvPr/>
        </p:nvPicPr>
        <p:blipFill>
          <a:blip r:embed="rId4"/>
          <a:stretch>
            <a:fillRect/>
          </a:stretch>
        </p:blipFill>
        <p:spPr>
          <a:xfrm>
            <a:off x="7530965" y="1173635"/>
            <a:ext cx="1613035" cy="1600199"/>
          </a:xfrm>
          <a:prstGeom prst="rect">
            <a:avLst/>
          </a:prstGeom>
        </p:spPr>
      </p:pic>
      <p:pic>
        <p:nvPicPr>
          <p:cNvPr id="9" name="Picture 8"/>
          <p:cNvPicPr>
            <a:picLocks noChangeAspect="1"/>
          </p:cNvPicPr>
          <p:nvPr/>
        </p:nvPicPr>
        <p:blipFill>
          <a:blip r:embed="rId5"/>
          <a:stretch>
            <a:fillRect/>
          </a:stretch>
        </p:blipFill>
        <p:spPr>
          <a:xfrm>
            <a:off x="3853248" y="964083"/>
            <a:ext cx="1133475" cy="1809751"/>
          </a:xfrm>
          <a:prstGeom prst="rect">
            <a:avLst/>
          </a:prstGeom>
        </p:spPr>
      </p:pic>
      <p:sp>
        <p:nvSpPr>
          <p:cNvPr id="10" name="TextBox 9"/>
          <p:cNvSpPr txBox="1"/>
          <p:nvPr/>
        </p:nvSpPr>
        <p:spPr>
          <a:xfrm>
            <a:off x="3653609" y="2885473"/>
            <a:ext cx="1633152" cy="646331"/>
          </a:xfrm>
          <a:prstGeom prst="rect">
            <a:avLst/>
          </a:prstGeom>
          <a:noFill/>
        </p:spPr>
        <p:txBody>
          <a:bodyPr wrap="square" rtlCol="0">
            <a:spAutoFit/>
          </a:bodyPr>
          <a:lstStyle/>
          <a:p>
            <a:pPr algn="ctr"/>
            <a:r>
              <a:rPr lang="en-US" smtClean="0"/>
              <a:t>Nhà cung cấp dịch vụ</a:t>
            </a:r>
            <a:endParaRPr lang="en-US"/>
          </a:p>
        </p:txBody>
      </p:sp>
      <p:sp>
        <p:nvSpPr>
          <p:cNvPr id="13" name="TextBox 12"/>
          <p:cNvSpPr txBox="1"/>
          <p:nvPr/>
        </p:nvSpPr>
        <p:spPr>
          <a:xfrm>
            <a:off x="0" y="2858700"/>
            <a:ext cx="1447800" cy="646331"/>
          </a:xfrm>
          <a:prstGeom prst="rect">
            <a:avLst/>
          </a:prstGeom>
          <a:noFill/>
        </p:spPr>
        <p:txBody>
          <a:bodyPr wrap="square" rtlCol="0">
            <a:spAutoFit/>
          </a:bodyPr>
          <a:lstStyle/>
          <a:p>
            <a:pPr algn="ctr"/>
            <a:r>
              <a:rPr lang="en-US" smtClean="0"/>
              <a:t>Người dùng điện thoại</a:t>
            </a:r>
            <a:endParaRPr lang="en-US"/>
          </a:p>
        </p:txBody>
      </p:sp>
      <p:sp>
        <p:nvSpPr>
          <p:cNvPr id="17" name="TextBox 16"/>
          <p:cNvSpPr txBox="1"/>
          <p:nvPr/>
        </p:nvSpPr>
        <p:spPr>
          <a:xfrm>
            <a:off x="7765982" y="2885473"/>
            <a:ext cx="1142999" cy="646331"/>
          </a:xfrm>
          <a:prstGeom prst="rect">
            <a:avLst/>
          </a:prstGeom>
          <a:noFill/>
        </p:spPr>
        <p:txBody>
          <a:bodyPr wrap="square" rtlCol="0">
            <a:spAutoFit/>
          </a:bodyPr>
          <a:lstStyle/>
          <a:p>
            <a:pPr algn="ctr"/>
            <a:r>
              <a:rPr lang="en-US" smtClean="0"/>
              <a:t>Công ty tín dụng</a:t>
            </a:r>
            <a:endParaRPr lang="en-US"/>
          </a:p>
        </p:txBody>
      </p:sp>
      <p:grpSp>
        <p:nvGrpSpPr>
          <p:cNvPr id="31" name="Group 30"/>
          <p:cNvGrpSpPr/>
          <p:nvPr/>
        </p:nvGrpSpPr>
        <p:grpSpPr>
          <a:xfrm>
            <a:off x="1476761" y="945035"/>
            <a:ext cx="2209800" cy="369332"/>
            <a:chOff x="1476761" y="945035"/>
            <a:chExt cx="2209800" cy="369332"/>
          </a:xfrm>
        </p:grpSpPr>
        <p:cxnSp>
          <p:nvCxnSpPr>
            <p:cNvPr id="6" name="Straight Arrow Connector 5"/>
            <p:cNvCxnSpPr/>
            <p:nvPr/>
          </p:nvCxnSpPr>
          <p:spPr>
            <a:xfrm>
              <a:off x="1476761" y="1278409"/>
              <a:ext cx="220980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476761" y="945035"/>
              <a:ext cx="2092239" cy="369332"/>
            </a:xfrm>
            <a:prstGeom prst="rect">
              <a:avLst/>
            </a:prstGeom>
            <a:noFill/>
          </p:spPr>
          <p:txBody>
            <a:bodyPr wrap="none" rtlCol="0">
              <a:spAutoFit/>
            </a:bodyPr>
            <a:lstStyle/>
            <a:p>
              <a:r>
                <a:rPr lang="en-US" smtClean="0"/>
                <a:t>1. Khởi tạo liên lạc</a:t>
              </a:r>
              <a:endParaRPr lang="en-US"/>
            </a:p>
          </p:txBody>
        </p:sp>
      </p:grpSp>
      <p:grpSp>
        <p:nvGrpSpPr>
          <p:cNvPr id="30" name="Group 29"/>
          <p:cNvGrpSpPr/>
          <p:nvPr/>
        </p:nvGrpSpPr>
        <p:grpSpPr>
          <a:xfrm>
            <a:off x="1476761" y="1326035"/>
            <a:ext cx="2308653" cy="369332"/>
            <a:chOff x="1476761" y="1326035"/>
            <a:chExt cx="2308653" cy="369332"/>
          </a:xfrm>
        </p:grpSpPr>
        <p:cxnSp>
          <p:nvCxnSpPr>
            <p:cNvPr id="14" name="Straight Arrow Connector 13"/>
            <p:cNvCxnSpPr/>
            <p:nvPr/>
          </p:nvCxnSpPr>
          <p:spPr>
            <a:xfrm>
              <a:off x="1476761" y="1688112"/>
              <a:ext cx="2209800" cy="0"/>
            </a:xfrm>
            <a:prstGeom prst="straightConnector1">
              <a:avLst/>
            </a:prstGeom>
            <a:ln w="5715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1600200" y="1326035"/>
              <a:ext cx="2185214" cy="369332"/>
            </a:xfrm>
            <a:prstGeom prst="rect">
              <a:avLst/>
            </a:prstGeom>
            <a:noFill/>
          </p:spPr>
          <p:txBody>
            <a:bodyPr wrap="none" rtlCol="0">
              <a:spAutoFit/>
            </a:bodyPr>
            <a:lstStyle/>
            <a:p>
              <a:r>
                <a:rPr lang="en-US" smtClean="0"/>
                <a:t>2. Chọn lựa dịch vụ</a:t>
              </a:r>
              <a:endParaRPr lang="en-US"/>
            </a:p>
          </p:txBody>
        </p:sp>
      </p:grpSp>
      <p:grpSp>
        <p:nvGrpSpPr>
          <p:cNvPr id="41984" name="Group 41983"/>
          <p:cNvGrpSpPr/>
          <p:nvPr/>
        </p:nvGrpSpPr>
        <p:grpSpPr>
          <a:xfrm>
            <a:off x="1295400" y="1783235"/>
            <a:ext cx="2467342" cy="403396"/>
            <a:chOff x="1295400" y="1783235"/>
            <a:chExt cx="2467342" cy="403396"/>
          </a:xfrm>
        </p:grpSpPr>
        <p:cxnSp>
          <p:nvCxnSpPr>
            <p:cNvPr id="15" name="Straight Arrow Connector 14"/>
            <p:cNvCxnSpPr/>
            <p:nvPr/>
          </p:nvCxnSpPr>
          <p:spPr>
            <a:xfrm>
              <a:off x="1476761" y="2186631"/>
              <a:ext cx="220980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295400" y="1783235"/>
              <a:ext cx="2467342" cy="369332"/>
            </a:xfrm>
            <a:prstGeom prst="rect">
              <a:avLst/>
            </a:prstGeom>
            <a:noFill/>
          </p:spPr>
          <p:txBody>
            <a:bodyPr wrap="none" rtlCol="0">
              <a:spAutoFit/>
            </a:bodyPr>
            <a:lstStyle/>
            <a:p>
              <a:r>
                <a:rPr lang="en-US" smtClean="0"/>
                <a:t>3. Chọn lựa sản phẩm</a:t>
              </a:r>
              <a:endParaRPr lang="en-US"/>
            </a:p>
          </p:txBody>
        </p:sp>
      </p:grpSp>
      <p:sp>
        <p:nvSpPr>
          <p:cNvPr id="3" name="Slide Number Placeholder 2"/>
          <p:cNvSpPr>
            <a:spLocks noGrp="1"/>
          </p:cNvSpPr>
          <p:nvPr>
            <p:ph type="sldNum" sz="quarter" idx="12"/>
          </p:nvPr>
        </p:nvSpPr>
        <p:spPr/>
        <p:txBody>
          <a:bodyPr/>
          <a:lstStyle/>
          <a:p>
            <a:fld id="{7A54E1E4-31D2-4635-9AD2-40AAC9D00496}" type="slidenum">
              <a:rPr lang="en-US" smtClean="0"/>
              <a:pPr/>
              <a:t>27</a:t>
            </a:fld>
            <a:endParaRPr lang="en-US"/>
          </a:p>
        </p:txBody>
      </p:sp>
      <p:grpSp>
        <p:nvGrpSpPr>
          <p:cNvPr id="11" name="Group 10"/>
          <p:cNvGrpSpPr/>
          <p:nvPr/>
        </p:nvGrpSpPr>
        <p:grpSpPr>
          <a:xfrm>
            <a:off x="480468" y="3650885"/>
            <a:ext cx="3457869" cy="705258"/>
            <a:chOff x="480468" y="3650885"/>
            <a:chExt cx="3457869" cy="705258"/>
          </a:xfrm>
        </p:grpSpPr>
        <mc:AlternateContent xmlns:mc="http://schemas.openxmlformats.org/markup-compatibility/2006" xmlns:a14="http://schemas.microsoft.com/office/drawing/2010/main">
          <mc:Choice Requires="a14">
            <p:sp>
              <p:nvSpPr>
                <p:cNvPr id="5" name="Rectangle 4"/>
                <p:cNvSpPr/>
                <p:nvPr/>
              </p:nvSpPr>
              <p:spPr>
                <a:xfrm>
                  <a:off x="921614" y="3650885"/>
                  <a:ext cx="3016723" cy="70525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𝐶</m:t>
                        </m:r>
                        <m:r>
                          <a:rPr lang="en-US" sz="2800" i="0">
                            <a:latin typeface="Cambria Math" panose="02040503050406030204" pitchFamily="18" charset="0"/>
                          </a:rPr>
                          <m:t> </m:t>
                        </m:r>
                        <m:groupChr>
                          <m:groupChrPr>
                            <m:chr m:val="→"/>
                            <m:vertJc m:val="bot"/>
                            <m:ctrlPr>
                              <a:rPr lang="en-US" sz="2800" i="1">
                                <a:latin typeface="Cambria Math" panose="02040503050406030204" pitchFamily="18" charset="0"/>
                              </a:rPr>
                            </m:ctrlPr>
                          </m:groupChrPr>
                          <m:e>
                            <m:r>
                              <a:rPr lang="en-US" sz="2800" i="1">
                                <a:latin typeface="Cambria Math" panose="02040503050406030204" pitchFamily="18" charset="0"/>
                              </a:rPr>
                              <m:t>𝑌</m:t>
                            </m:r>
                            <m:r>
                              <a:rPr lang="en-US" sz="2800" i="0">
                                <a:latin typeface="Cambria Math" panose="02040503050406030204" pitchFamily="18" charset="0"/>
                              </a:rPr>
                              <m:t>ê</m:t>
                            </m:r>
                            <m:r>
                              <a:rPr lang="en-US" sz="2800" i="1">
                                <a:latin typeface="Cambria Math" panose="02040503050406030204" pitchFamily="18" charset="0"/>
                              </a:rPr>
                              <m:t>𝑢</m:t>
                            </m:r>
                            <m:r>
                              <a:rPr lang="en-US" sz="2800" i="0">
                                <a:latin typeface="Cambria Math" panose="02040503050406030204" pitchFamily="18" charset="0"/>
                              </a:rPr>
                              <m:t> </m:t>
                            </m:r>
                            <m:r>
                              <a:rPr lang="en-US" sz="2800" i="1">
                                <a:latin typeface="Cambria Math" panose="02040503050406030204" pitchFamily="18" charset="0"/>
                              </a:rPr>
                              <m:t>𝑐</m:t>
                            </m:r>
                            <m:r>
                              <a:rPr lang="en-US" sz="2800" i="0">
                                <a:latin typeface="Cambria Math" panose="02040503050406030204" pitchFamily="18" charset="0"/>
                              </a:rPr>
                              <m:t>ầ</m:t>
                            </m:r>
                            <m:r>
                              <a:rPr lang="en-US" sz="2800" i="1">
                                <a:latin typeface="Cambria Math" panose="02040503050406030204" pitchFamily="18" charset="0"/>
                              </a:rPr>
                              <m:t>𝑢</m:t>
                            </m:r>
                            <m:r>
                              <a:rPr lang="en-US" sz="2800" i="0">
                                <a:latin typeface="Cambria Math" panose="02040503050406030204" pitchFamily="18" charset="0"/>
                              </a:rPr>
                              <m:t> </m:t>
                            </m:r>
                            <m:r>
                              <a:rPr lang="en-US" sz="2800" i="1">
                                <a:latin typeface="Cambria Math" panose="02040503050406030204" pitchFamily="18" charset="0"/>
                              </a:rPr>
                              <m:t>𝑑</m:t>
                            </m:r>
                            <m:r>
                              <a:rPr lang="en-US" sz="2800" i="0">
                                <a:latin typeface="Cambria Math" panose="02040503050406030204" pitchFamily="18" charset="0"/>
                              </a:rPr>
                              <m:t>ị</m:t>
                            </m:r>
                            <m:r>
                              <a:rPr lang="en-US" sz="2800" i="1">
                                <a:latin typeface="Cambria Math" panose="02040503050406030204" pitchFamily="18" charset="0"/>
                              </a:rPr>
                              <m:t>𝑐h</m:t>
                            </m:r>
                            <m:r>
                              <a:rPr lang="en-US" sz="2800" i="0">
                                <a:latin typeface="Cambria Math" panose="02040503050406030204" pitchFamily="18" charset="0"/>
                              </a:rPr>
                              <m:t> </m:t>
                            </m:r>
                            <m:r>
                              <a:rPr lang="en-US" sz="2800" i="1">
                                <a:latin typeface="Cambria Math" panose="02040503050406030204" pitchFamily="18" charset="0"/>
                              </a:rPr>
                              <m:t>𝑣</m:t>
                            </m:r>
                            <m:r>
                              <a:rPr lang="en-US" sz="2800" i="0">
                                <a:latin typeface="Cambria Math" panose="02040503050406030204" pitchFamily="18" charset="0"/>
                              </a:rPr>
                              <m:t>ụ</m:t>
                            </m:r>
                          </m:e>
                        </m:groupChr>
                        <m:r>
                          <a:rPr lang="en-US" sz="2800" i="0">
                            <a:latin typeface="Cambria Math" panose="02040503050406030204" pitchFamily="18" charset="0"/>
                          </a:rPr>
                          <m:t> </m:t>
                        </m:r>
                        <m:r>
                          <a:rPr lang="en-US" sz="2800" i="1">
                            <a:latin typeface="Cambria Math" panose="02040503050406030204" pitchFamily="18" charset="0"/>
                          </a:rPr>
                          <m:t>𝑀</m:t>
                        </m:r>
                      </m:oMath>
                    </m:oMathPara>
                  </a14:m>
                  <a:endParaRPr lang="en-US" sz="2800"/>
                </a:p>
              </p:txBody>
            </p:sp>
          </mc:Choice>
          <mc:Fallback xmlns="">
            <p:sp>
              <p:nvSpPr>
                <p:cNvPr id="5" name="Rectangle 4"/>
                <p:cNvSpPr>
                  <a:spLocks noRot="1" noChangeAspect="1" noMove="1" noResize="1" noEditPoints="1" noAdjustHandles="1" noChangeArrowheads="1" noChangeShapeType="1" noTextEdit="1"/>
                </p:cNvSpPr>
                <p:nvPr/>
              </p:nvSpPr>
              <p:spPr>
                <a:xfrm>
                  <a:off x="921614" y="3650885"/>
                  <a:ext cx="3016723" cy="705258"/>
                </a:xfrm>
                <a:prstGeom prst="rect">
                  <a:avLst/>
                </a:prstGeom>
                <a:blipFill rotWithShape="0">
                  <a:blip r:embed="rId6"/>
                  <a:stretch>
                    <a:fillRect/>
                  </a:stretch>
                </a:blipFill>
              </p:spPr>
              <p:txBody>
                <a:bodyPr/>
                <a:lstStyle/>
                <a:p>
                  <a:r>
                    <a:rPr lang="en-US">
                      <a:noFill/>
                    </a:rPr>
                    <a:t> </a:t>
                  </a:r>
                </a:p>
              </p:txBody>
            </p:sp>
          </mc:Fallback>
        </mc:AlternateContent>
        <p:sp>
          <p:nvSpPr>
            <p:cNvPr id="24" name="TextBox 23"/>
            <p:cNvSpPr txBox="1"/>
            <p:nvPr/>
          </p:nvSpPr>
          <p:spPr>
            <a:xfrm>
              <a:off x="480468" y="3877049"/>
              <a:ext cx="441146" cy="461665"/>
            </a:xfrm>
            <a:prstGeom prst="rect">
              <a:avLst/>
            </a:prstGeom>
            <a:noFill/>
          </p:spPr>
          <p:txBody>
            <a:bodyPr wrap="none" rtlCol="0">
              <a:spAutoFit/>
            </a:bodyPr>
            <a:lstStyle/>
            <a:p>
              <a:r>
                <a:rPr lang="en-US" sz="2400" b="1" smtClean="0"/>
                <a:t>1.</a:t>
              </a:r>
              <a:endParaRPr lang="en-US" sz="2400" b="1"/>
            </a:p>
          </p:txBody>
        </p:sp>
      </p:grpSp>
      <p:grpSp>
        <p:nvGrpSpPr>
          <p:cNvPr id="12" name="Group 11"/>
          <p:cNvGrpSpPr/>
          <p:nvPr/>
        </p:nvGrpSpPr>
        <p:grpSpPr>
          <a:xfrm>
            <a:off x="480468" y="4614983"/>
            <a:ext cx="3925241" cy="608570"/>
            <a:chOff x="480468" y="4614983"/>
            <a:chExt cx="3925241" cy="608570"/>
          </a:xfrm>
        </p:grpSpPr>
        <mc:AlternateContent xmlns:mc="http://schemas.openxmlformats.org/markup-compatibility/2006" xmlns:a14="http://schemas.microsoft.com/office/drawing/2010/main">
          <mc:Choice Requires="a14">
            <p:sp>
              <p:nvSpPr>
                <p:cNvPr id="7" name="Rectangle 6"/>
                <p:cNvSpPr/>
                <p:nvPr/>
              </p:nvSpPr>
              <p:spPr>
                <a:xfrm>
                  <a:off x="921614" y="4614983"/>
                  <a:ext cx="3484095" cy="60317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𝑀</m:t>
                        </m:r>
                        <m:r>
                          <a:rPr lang="en-US" sz="2400" i="0">
                            <a:latin typeface="Cambria Math" panose="02040503050406030204" pitchFamily="18" charset="0"/>
                          </a:rPr>
                          <m:t> </m:t>
                        </m:r>
                        <m:groupChr>
                          <m:groupChrPr>
                            <m:chr m:val="→"/>
                            <m:vertJc m:val="bot"/>
                            <m:ctrlPr>
                              <a:rPr lang="en-US" sz="2400" i="1">
                                <a:latin typeface="Cambria Math" panose="02040503050406030204" pitchFamily="18" charset="0"/>
                              </a:rPr>
                            </m:ctrlPr>
                          </m:groupChrPr>
                          <m:e>
                            <m:r>
                              <a:rPr lang="en-US" sz="2400" i="1">
                                <a:latin typeface="Cambria Math" panose="02040503050406030204" pitchFamily="18" charset="0"/>
                              </a:rPr>
                              <m:t>𝐶h</m:t>
                            </m:r>
                            <m:r>
                              <a:rPr lang="en-US" sz="2400" i="0">
                                <a:latin typeface="Cambria Math" panose="02040503050406030204" pitchFamily="18" charset="0"/>
                              </a:rPr>
                              <m:t>ọ</m:t>
                            </m:r>
                            <m:r>
                              <a:rPr lang="en-US" sz="2400" i="1">
                                <a:latin typeface="Cambria Math" panose="02040503050406030204" pitchFamily="18" charset="0"/>
                              </a:rPr>
                              <m:t>𝑛</m:t>
                            </m:r>
                            <m:r>
                              <a:rPr lang="en-US" sz="2400" i="0">
                                <a:latin typeface="Cambria Math" panose="02040503050406030204" pitchFamily="18" charset="0"/>
                              </a:rPr>
                              <m:t> </m:t>
                            </m:r>
                            <m:r>
                              <a:rPr lang="en-US" sz="2400" i="1">
                                <a:latin typeface="Cambria Math" panose="02040503050406030204" pitchFamily="18" charset="0"/>
                              </a:rPr>
                              <m:t>𝑙</m:t>
                            </m:r>
                            <m:r>
                              <a:rPr lang="en-US" sz="2400" i="0">
                                <a:latin typeface="Cambria Math" panose="02040503050406030204" pitchFamily="18" charset="0"/>
                              </a:rPr>
                              <m:t>ự</m:t>
                            </m:r>
                            <m:r>
                              <a:rPr lang="en-US" sz="2400" i="1">
                                <a:latin typeface="Cambria Math" panose="02040503050406030204" pitchFamily="18" charset="0"/>
                              </a:rPr>
                              <m:t>𝑎</m:t>
                            </m:r>
                            <m:r>
                              <a:rPr lang="en-US" sz="2400" i="0">
                                <a:latin typeface="Cambria Math" panose="02040503050406030204" pitchFamily="18" charset="0"/>
                              </a:rPr>
                              <m:t> </m:t>
                            </m:r>
                            <m:r>
                              <a:rPr lang="en-US" sz="2400" i="1">
                                <a:latin typeface="Cambria Math" panose="02040503050406030204" pitchFamily="18" charset="0"/>
                              </a:rPr>
                              <m:t>𝑑</m:t>
                            </m:r>
                            <m:r>
                              <a:rPr lang="en-US" sz="2400" i="0">
                                <a:latin typeface="Cambria Math" panose="02040503050406030204" pitchFamily="18" charset="0"/>
                              </a:rPr>
                              <m:t>ị</m:t>
                            </m:r>
                            <m:r>
                              <a:rPr lang="en-US" sz="2400" i="1">
                                <a:latin typeface="Cambria Math" panose="02040503050406030204" pitchFamily="18" charset="0"/>
                              </a:rPr>
                              <m:t>𝑐h</m:t>
                            </m:r>
                            <m:r>
                              <a:rPr lang="en-US" sz="2400" i="0">
                                <a:latin typeface="Cambria Math" panose="02040503050406030204" pitchFamily="18" charset="0"/>
                              </a:rPr>
                              <m:t> </m:t>
                            </m:r>
                            <m:r>
                              <a:rPr lang="en-US" sz="2400" i="1">
                                <a:latin typeface="Cambria Math" panose="02040503050406030204" pitchFamily="18" charset="0"/>
                              </a:rPr>
                              <m:t>𝑣</m:t>
                            </m:r>
                            <m:r>
                              <a:rPr lang="en-US" sz="2400" i="0">
                                <a:latin typeface="Cambria Math" panose="02040503050406030204" pitchFamily="18" charset="0"/>
                              </a:rPr>
                              <m:t>ụ|</m:t>
                            </m:r>
                            <m:sSub>
                              <m:sSubPr>
                                <m:ctrlPr>
                                  <a:rPr lang="en-US" sz="2400" i="1">
                                    <a:latin typeface="Cambria Math" panose="02040503050406030204" pitchFamily="18" charset="0"/>
                                  </a:rPr>
                                </m:ctrlPr>
                              </m:sSubPr>
                              <m:e>
                                <m:r>
                                  <a:rPr lang="en-US" sz="2400" i="1">
                                    <a:latin typeface="Cambria Math" panose="02040503050406030204" pitchFamily="18" charset="0"/>
                                  </a:rPr>
                                  <m:t>𝐶𝑒𝑟𝑡</m:t>
                                </m:r>
                              </m:e>
                              <m:sub>
                                <m:r>
                                  <a:rPr lang="en-US" sz="2400" i="1">
                                    <a:latin typeface="Cambria Math" panose="02040503050406030204" pitchFamily="18" charset="0"/>
                                  </a:rPr>
                                  <m:t>𝑀</m:t>
                                </m:r>
                              </m:sub>
                            </m:sSub>
                          </m:e>
                        </m:groupChr>
                        <m:r>
                          <a:rPr lang="en-US" sz="2400" i="0">
                            <a:latin typeface="Cambria Math" panose="02040503050406030204" pitchFamily="18" charset="0"/>
                          </a:rPr>
                          <m:t> </m:t>
                        </m:r>
                        <m:r>
                          <a:rPr lang="en-US" sz="2400" i="1">
                            <a:latin typeface="Cambria Math" panose="02040503050406030204" pitchFamily="18" charset="0"/>
                          </a:rPr>
                          <m:t>𝐶</m:t>
                        </m:r>
                      </m:oMath>
                    </m:oMathPara>
                  </a14:m>
                  <a:endParaRPr lang="en-US" sz="2400"/>
                </a:p>
              </p:txBody>
            </p:sp>
          </mc:Choice>
          <mc:Fallback xmlns="">
            <p:sp>
              <p:nvSpPr>
                <p:cNvPr id="7" name="Rectangle 6"/>
                <p:cNvSpPr>
                  <a:spLocks noRot="1" noChangeAspect="1" noMove="1" noResize="1" noEditPoints="1" noAdjustHandles="1" noChangeArrowheads="1" noChangeShapeType="1" noTextEdit="1"/>
                </p:cNvSpPr>
                <p:nvPr/>
              </p:nvSpPr>
              <p:spPr>
                <a:xfrm>
                  <a:off x="921614" y="4614983"/>
                  <a:ext cx="3484095" cy="603178"/>
                </a:xfrm>
                <a:prstGeom prst="rect">
                  <a:avLst/>
                </a:prstGeom>
                <a:blipFill rotWithShape="0">
                  <a:blip r:embed="rId7"/>
                  <a:stretch>
                    <a:fillRect/>
                  </a:stretch>
                </a:blipFill>
              </p:spPr>
              <p:txBody>
                <a:bodyPr/>
                <a:lstStyle/>
                <a:p>
                  <a:r>
                    <a:rPr lang="en-US">
                      <a:noFill/>
                    </a:rPr>
                    <a:t> </a:t>
                  </a:r>
                </a:p>
              </p:txBody>
            </p:sp>
          </mc:Fallback>
        </mc:AlternateContent>
        <p:sp>
          <p:nvSpPr>
            <p:cNvPr id="26" name="TextBox 25"/>
            <p:cNvSpPr txBox="1"/>
            <p:nvPr/>
          </p:nvSpPr>
          <p:spPr>
            <a:xfrm>
              <a:off x="480468" y="4761888"/>
              <a:ext cx="441146" cy="461665"/>
            </a:xfrm>
            <a:prstGeom prst="rect">
              <a:avLst/>
            </a:prstGeom>
            <a:noFill/>
          </p:spPr>
          <p:txBody>
            <a:bodyPr wrap="none" rtlCol="0">
              <a:spAutoFit/>
            </a:bodyPr>
            <a:lstStyle/>
            <a:p>
              <a:r>
                <a:rPr lang="en-US" sz="2400" b="1"/>
                <a:t>2</a:t>
              </a:r>
              <a:r>
                <a:rPr lang="en-US" sz="2400" b="1" smtClean="0"/>
                <a:t>.</a:t>
              </a:r>
              <a:endParaRPr lang="en-US" sz="2400" b="1"/>
            </a:p>
          </p:txBody>
        </p:sp>
      </p:grpSp>
      <p:grpSp>
        <p:nvGrpSpPr>
          <p:cNvPr id="16" name="Group 15"/>
          <p:cNvGrpSpPr/>
          <p:nvPr/>
        </p:nvGrpSpPr>
        <p:grpSpPr>
          <a:xfrm>
            <a:off x="503327" y="5326720"/>
            <a:ext cx="7649947" cy="1055482"/>
            <a:chOff x="503327" y="5326720"/>
            <a:chExt cx="7649947" cy="1055482"/>
          </a:xfrm>
        </p:grpSpPr>
        <mc:AlternateContent xmlns:mc="http://schemas.openxmlformats.org/markup-compatibility/2006" xmlns:a14="http://schemas.microsoft.com/office/drawing/2010/main">
          <mc:Choice Requires="a14">
            <p:sp>
              <p:nvSpPr>
                <p:cNvPr id="8" name="Rectangle 7"/>
                <p:cNvSpPr/>
                <p:nvPr/>
              </p:nvSpPr>
              <p:spPr>
                <a:xfrm>
                  <a:off x="921614" y="5326720"/>
                  <a:ext cx="7231660" cy="105548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𝐶</m:t>
                        </m:r>
                        <m:r>
                          <a:rPr lang="en-US" sz="2400" i="0">
                            <a:latin typeface="Cambria Math" panose="02040503050406030204" pitchFamily="18" charset="0"/>
                          </a:rPr>
                          <m:t> </m:t>
                        </m:r>
                        <m:m>
                          <m:mPr>
                            <m:mcs>
                              <m:mc>
                                <m:mcPr>
                                  <m:count m:val="1"/>
                                  <m:mcJc m:val="center"/>
                                </m:mcPr>
                              </m:mc>
                            </m:mcs>
                            <m:ctrlPr>
                              <a:rPr lang="en-US" sz="2400" i="1">
                                <a:latin typeface="Cambria Math" panose="02040503050406030204" pitchFamily="18" charset="0"/>
                              </a:rPr>
                            </m:ctrlPr>
                          </m:mPr>
                          <m:mr>
                            <m:e>
                              <m:r>
                                <a:rPr lang="en-US" sz="2400" i="1">
                                  <a:latin typeface="Cambria Math" panose="02040503050406030204" pitchFamily="18" charset="0"/>
                                </a:rPr>
                                <m:t>𝑀𝑆𝐺</m:t>
                              </m:r>
                              <m:r>
                                <a:rPr lang="en-US" sz="2400" i="0">
                                  <a:latin typeface="Cambria Math" panose="02040503050406030204" pitchFamily="18" charset="0"/>
                                </a:rPr>
                                <m:t>=</m:t>
                              </m:r>
                              <m:sSub>
                                <m:sSubPr>
                                  <m:ctrlPr>
                                    <a:rPr lang="en-US" sz="2400" i="1">
                                      <a:latin typeface="Cambria Math" panose="02040503050406030204" pitchFamily="18" charset="0"/>
                                    </a:rPr>
                                  </m:ctrlPr>
                                </m:sSubPr>
                                <m:e>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𝑃𝐷</m:t>
                                      </m:r>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𝑇𝑆</m:t>
                                          </m:r>
                                        </m:e>
                                        <m:sub>
                                          <m:r>
                                            <a:rPr lang="en-US" sz="2400" i="1">
                                              <a:latin typeface="Cambria Math" panose="02040503050406030204" pitchFamily="18" charset="0"/>
                                            </a:rPr>
                                            <m:t>𝐶</m:t>
                                          </m:r>
                                        </m:sub>
                                      </m:sSub>
                                      <m:r>
                                        <a:rPr lang="en-US" sz="2400" i="0">
                                          <a:latin typeface="Cambria Math" panose="02040503050406030204" pitchFamily="18" charset="0"/>
                                        </a:rPr>
                                        <m:t>|</m:t>
                                      </m:r>
                                      <m:sSub>
                                        <m:sSubPr>
                                          <m:ctrlPr>
                                            <a:rPr lang="en-US" sz="2400" i="1">
                                              <a:latin typeface="Cambria Math" panose="02040503050406030204" pitchFamily="18" charset="0"/>
                                            </a:rPr>
                                          </m:ctrlPr>
                                        </m:sSubPr>
                                        <m:e>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𝐻</m:t>
                                              </m:r>
                                              <m:d>
                                                <m:dPr>
                                                  <m:ctrlPr>
                                                    <a:rPr lang="en-US" sz="2400" i="1">
                                                      <a:latin typeface="Cambria Math" panose="02040503050406030204" pitchFamily="18" charset="0"/>
                                                    </a:rPr>
                                                  </m:ctrlPr>
                                                </m:dPr>
                                                <m:e>
                                                  <m:r>
                                                    <a:rPr lang="en-US" sz="2400" i="1">
                                                      <a:latin typeface="Cambria Math" panose="02040503050406030204" pitchFamily="18" charset="0"/>
                                                    </a:rPr>
                                                    <m:t>𝑃𝐷</m:t>
                                                  </m:r>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𝑇𝑆</m:t>
                                                      </m:r>
                                                    </m:e>
                                                    <m:sub>
                                                      <m:r>
                                                        <a:rPr lang="en-US" sz="2400" i="1">
                                                          <a:latin typeface="Cambria Math" panose="02040503050406030204" pitchFamily="18" charset="0"/>
                                                        </a:rPr>
                                                        <m:t>𝐶</m:t>
                                                      </m:r>
                                                    </m:sub>
                                                  </m:sSub>
                                                </m:e>
                                              </m:d>
                                            </m:e>
                                          </m:d>
                                        </m:e>
                                        <m:sub>
                                          <m:sSub>
                                            <m:sSubPr>
                                              <m:ctrlPr>
                                                <a:rPr lang="en-US" sz="2400" i="1">
                                                  <a:latin typeface="Cambria Math" panose="02040503050406030204" pitchFamily="18" charset="0"/>
                                                </a:rPr>
                                              </m:ctrlPr>
                                            </m:sSubPr>
                                            <m:e>
                                              <m:r>
                                                <a:rPr lang="en-US" sz="2400" i="1">
                                                  <a:latin typeface="Cambria Math" panose="02040503050406030204" pitchFamily="18" charset="0"/>
                                                </a:rPr>
                                                <m:t>𝑆𝐾</m:t>
                                              </m:r>
                                            </m:e>
                                            <m:sub>
                                              <m:r>
                                                <a:rPr lang="en-US" sz="2400" i="1">
                                                  <a:latin typeface="Cambria Math" panose="02040503050406030204" pitchFamily="18" charset="0"/>
                                                </a:rPr>
                                                <m:t>𝐶</m:t>
                                              </m:r>
                                            </m:sub>
                                          </m:sSub>
                                        </m:sub>
                                      </m:sSub>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𝑆𝐼𝐺</m:t>
                                          </m:r>
                                        </m:e>
                                        <m:sub>
                                          <m:sSub>
                                            <m:sSubPr>
                                              <m:ctrlPr>
                                                <a:rPr lang="en-US" sz="2400" i="1">
                                                  <a:latin typeface="Cambria Math" panose="02040503050406030204" pitchFamily="18" charset="0"/>
                                                </a:rPr>
                                              </m:ctrlPr>
                                            </m:sSubPr>
                                            <m:e>
                                              <m:r>
                                                <a:rPr lang="en-US" sz="2400" i="1">
                                                  <a:latin typeface="Cambria Math" panose="02040503050406030204" pitchFamily="18" charset="0"/>
                                                </a:rPr>
                                                <m:t>𝐶</m:t>
                                              </m:r>
                                            </m:e>
                                            <m:sub>
                                              <m:r>
                                                <a:rPr lang="en-US" sz="2400" i="1">
                                                  <a:latin typeface="Cambria Math" panose="02040503050406030204" pitchFamily="18" charset="0"/>
                                                </a:rPr>
                                                <m:t>𝐵</m:t>
                                              </m:r>
                                            </m:sub>
                                          </m:sSub>
                                        </m:sub>
                                      </m:sSub>
                                    </m:e>
                                  </m:d>
                                </m:e>
                                <m:sub>
                                  <m:sSub>
                                    <m:sSubPr>
                                      <m:ctrlPr>
                                        <a:rPr lang="en-US" sz="2400" i="1">
                                          <a:latin typeface="Cambria Math" panose="02040503050406030204" pitchFamily="18" charset="0"/>
                                        </a:rPr>
                                      </m:ctrlPr>
                                    </m:sSubPr>
                                    <m:e>
                                      <m:r>
                                        <a:rPr lang="en-US" sz="2400" i="1">
                                          <a:latin typeface="Cambria Math" panose="02040503050406030204" pitchFamily="18" charset="0"/>
                                        </a:rPr>
                                        <m:t>𝑃𝐾</m:t>
                                      </m:r>
                                    </m:e>
                                    <m:sub>
                                      <m:r>
                                        <a:rPr lang="en-US" sz="2400" i="1">
                                          <a:latin typeface="Cambria Math" panose="02040503050406030204" pitchFamily="18" charset="0"/>
                                        </a:rPr>
                                        <m:t>𝑀</m:t>
                                      </m:r>
                                    </m:sub>
                                  </m:sSub>
                                </m:sub>
                              </m:sSub>
                            </m:e>
                          </m:mr>
                          <m:mr>
                            <m:e>
                              <m:sSub>
                                <m:sSubPr>
                                  <m:ctrlPr>
                                    <a:rPr lang="en-US" sz="2400" i="1">
                                      <a:latin typeface="Cambria Math" panose="02040503050406030204" pitchFamily="18" charset="0"/>
                                    </a:rPr>
                                  </m:ctrlPr>
                                </m:sSubPr>
                                <m:e>
                                  <m:r>
                                    <a:rPr lang="en-US" sz="2400" i="1">
                                      <a:latin typeface="Cambria Math" panose="02040503050406030204" pitchFamily="18" charset="0"/>
                                    </a:rPr>
                                    <m:t>𝑆𝐼𝐺</m:t>
                                  </m:r>
                                </m:e>
                                <m:sub>
                                  <m:sSub>
                                    <m:sSubPr>
                                      <m:ctrlPr>
                                        <a:rPr lang="en-US" sz="2400" i="1">
                                          <a:latin typeface="Cambria Math" panose="02040503050406030204" pitchFamily="18" charset="0"/>
                                        </a:rPr>
                                      </m:ctrlPr>
                                    </m:sSubPr>
                                    <m:e>
                                      <m:r>
                                        <a:rPr lang="en-US" sz="2400" i="1">
                                          <a:latin typeface="Cambria Math" panose="02040503050406030204" pitchFamily="18" charset="0"/>
                                        </a:rPr>
                                        <m:t>𝐶</m:t>
                                      </m:r>
                                    </m:e>
                                    <m:sub>
                                      <m:r>
                                        <a:rPr lang="en-US" sz="2400" i="1">
                                          <a:latin typeface="Cambria Math" panose="02040503050406030204" pitchFamily="18" charset="0"/>
                                        </a:rPr>
                                        <m:t>𝐵</m:t>
                                      </m:r>
                                    </m:sub>
                                  </m:sSub>
                                </m:sub>
                              </m:sSub>
                              <m:r>
                                <a:rPr lang="en-US" sz="2400" i="0">
                                  <a:latin typeface="Cambria Math" panose="02040503050406030204" pitchFamily="18" charset="0"/>
                                </a:rPr>
                                <m:t>=</m:t>
                              </m:r>
                              <m:sSub>
                                <m:sSubPr>
                                  <m:ctrlPr>
                                    <a:rPr lang="en-US" sz="2400" i="1">
                                      <a:latin typeface="Cambria Math" panose="02040503050406030204" pitchFamily="18" charset="0"/>
                                    </a:rPr>
                                  </m:ctrlPr>
                                </m:sSubPr>
                                <m:e>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𝐻</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𝑇𝑆</m:t>
                                              </m:r>
                                            </m:e>
                                            <m:sub>
                                              <m:r>
                                                <a:rPr lang="en-US" sz="2400" i="1">
                                                  <a:latin typeface="Cambria Math" panose="02040503050406030204" pitchFamily="18" charset="0"/>
                                                </a:rPr>
                                                <m:t>𝐶</m:t>
                                              </m:r>
                                            </m:sub>
                                          </m:sSub>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𝑀</m:t>
                                              </m:r>
                                            </m:sub>
                                          </m:sSub>
                                          <m:r>
                                            <a:rPr lang="en-US" sz="2400" i="0">
                                              <a:latin typeface="Cambria Math" panose="02040503050406030204" pitchFamily="18" charset="0"/>
                                            </a:rPr>
                                            <m:t>|</m:t>
                                          </m:r>
                                          <m:r>
                                            <a:rPr lang="en-US" sz="2400" i="1">
                                              <a:latin typeface="Cambria Math" panose="02040503050406030204" pitchFamily="18" charset="0"/>
                                            </a:rPr>
                                            <m:t>𝐴𝑀</m:t>
                                          </m:r>
                                        </m:e>
                                      </m:d>
                                      <m:r>
                                        <a:rPr lang="en-US" sz="2400" i="0">
                                          <a:latin typeface="Cambria Math" panose="02040503050406030204" pitchFamily="18" charset="0"/>
                                        </a:rPr>
                                        <m:t>|</m:t>
                                      </m:r>
                                      <m:r>
                                        <a:rPr lang="en-US" sz="2400" i="1">
                                          <a:latin typeface="Cambria Math" panose="02040503050406030204" pitchFamily="18" charset="0"/>
                                        </a:rPr>
                                        <m:t>𝐻</m:t>
                                      </m:r>
                                      <m:d>
                                        <m:dPr>
                                          <m:ctrlPr>
                                            <a:rPr lang="en-US" sz="2400" i="1">
                                              <a:latin typeface="Cambria Math" panose="02040503050406030204" pitchFamily="18" charset="0"/>
                                            </a:rPr>
                                          </m:ctrlPr>
                                        </m:dPr>
                                        <m:e>
                                          <m:r>
                                            <a:rPr lang="en-US" sz="2400" i="1">
                                              <a:latin typeface="Cambria Math" panose="02040503050406030204" pitchFamily="18" charset="0"/>
                                            </a:rPr>
                                            <m:t>𝑃𝐷</m:t>
                                          </m:r>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e>
                                      </m:d>
                                    </m:e>
                                  </m:d>
                                </m:e>
                                <m:sub>
                                  <m:sSub>
                                    <m:sSubPr>
                                      <m:ctrlPr>
                                        <a:rPr lang="en-US" sz="2400" i="1">
                                          <a:latin typeface="Cambria Math" panose="02040503050406030204" pitchFamily="18" charset="0"/>
                                        </a:rPr>
                                      </m:ctrlPr>
                                    </m:sSubPr>
                                    <m:e>
                                      <m:r>
                                        <a:rPr lang="en-US" sz="2400" i="1">
                                          <a:latin typeface="Cambria Math" panose="02040503050406030204" pitchFamily="18" charset="0"/>
                                        </a:rPr>
                                        <m:t>𝑆𝐾</m:t>
                                      </m:r>
                                    </m:e>
                                    <m:sub>
                                      <m:r>
                                        <a:rPr lang="en-US" sz="2400" i="1">
                                          <a:latin typeface="Cambria Math" panose="02040503050406030204" pitchFamily="18" charset="0"/>
                                        </a:rPr>
                                        <m:t>𝐶</m:t>
                                      </m:r>
                                    </m:sub>
                                  </m:sSub>
                                </m:sub>
                              </m:sSub>
                            </m:e>
                          </m:mr>
                        </m:m>
                        <m:r>
                          <a:rPr lang="en-US" sz="2400" i="0">
                            <a:latin typeface="Cambria Math" panose="02040503050406030204" pitchFamily="18" charset="0"/>
                          </a:rPr>
                          <m:t> </m:t>
                        </m:r>
                        <m:r>
                          <a:rPr lang="en-US" sz="2400" i="1">
                            <a:latin typeface="Cambria Math" panose="02040503050406030204" pitchFamily="18" charset="0"/>
                          </a:rPr>
                          <m:t>𝑀</m:t>
                        </m:r>
                      </m:oMath>
                    </m:oMathPara>
                  </a14:m>
                  <a:endParaRPr lang="en-US" sz="2400"/>
                </a:p>
              </p:txBody>
            </p:sp>
          </mc:Choice>
          <mc:Fallback xmlns="">
            <p:sp>
              <p:nvSpPr>
                <p:cNvPr id="8" name="Rectangle 7"/>
                <p:cNvSpPr>
                  <a:spLocks noRot="1" noChangeAspect="1" noMove="1" noResize="1" noEditPoints="1" noAdjustHandles="1" noChangeArrowheads="1" noChangeShapeType="1" noTextEdit="1"/>
                </p:cNvSpPr>
                <p:nvPr/>
              </p:nvSpPr>
              <p:spPr>
                <a:xfrm>
                  <a:off x="921614" y="5326720"/>
                  <a:ext cx="7231660" cy="1055482"/>
                </a:xfrm>
                <a:prstGeom prst="rect">
                  <a:avLst/>
                </a:prstGeom>
                <a:blipFill rotWithShape="0">
                  <a:blip r:embed="rId8"/>
                  <a:stretch>
                    <a:fillRect/>
                  </a:stretch>
                </a:blipFill>
              </p:spPr>
              <p:txBody>
                <a:bodyPr/>
                <a:lstStyle/>
                <a:p>
                  <a:r>
                    <a:rPr lang="en-US">
                      <a:noFill/>
                    </a:rPr>
                    <a:t> </a:t>
                  </a:r>
                </a:p>
              </p:txBody>
            </p:sp>
          </mc:Fallback>
        </mc:AlternateContent>
        <p:sp>
          <p:nvSpPr>
            <p:cNvPr id="27" name="TextBox 26"/>
            <p:cNvSpPr txBox="1"/>
            <p:nvPr/>
          </p:nvSpPr>
          <p:spPr>
            <a:xfrm>
              <a:off x="503327" y="5647769"/>
              <a:ext cx="441146" cy="461665"/>
            </a:xfrm>
            <a:prstGeom prst="rect">
              <a:avLst/>
            </a:prstGeom>
            <a:noFill/>
          </p:spPr>
          <p:txBody>
            <a:bodyPr wrap="none" rtlCol="0">
              <a:spAutoFit/>
            </a:bodyPr>
            <a:lstStyle/>
            <a:p>
              <a:r>
                <a:rPr lang="en-US" sz="2400" b="1"/>
                <a:t>3</a:t>
              </a:r>
              <a:r>
                <a:rPr lang="en-US" sz="2400" b="1" smtClean="0"/>
                <a:t>.</a:t>
              </a:r>
              <a:endParaRPr lang="en-US" sz="2400" b="1"/>
            </a:p>
          </p:txBody>
        </p:sp>
        <p:cxnSp>
          <p:nvCxnSpPr>
            <p:cNvPr id="28" name="Straight Arrow Connector 27"/>
            <p:cNvCxnSpPr/>
            <p:nvPr/>
          </p:nvCxnSpPr>
          <p:spPr>
            <a:xfrm>
              <a:off x="1309425" y="5951595"/>
              <a:ext cx="6371005"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5110496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arn(inVertical)">
                                      <p:cBhvr>
                                        <p:cTn id="7" dur="500"/>
                                        <p:tgtEl>
                                          <p:spTgt spid="31"/>
                                        </p:tgtEl>
                                      </p:cBhvr>
                                    </p:animEffect>
                                  </p:childTnLst>
                                </p:cTn>
                              </p:par>
                              <p:par>
                                <p:cTn id="8" presetID="42"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anim calcmode="lin" valueType="num">
                                      <p:cBhvr>
                                        <p:cTn id="11" dur="1000" fill="hold"/>
                                        <p:tgtEl>
                                          <p:spTgt spid="11"/>
                                        </p:tgtEl>
                                        <p:attrNameLst>
                                          <p:attrName>ppt_x</p:attrName>
                                        </p:attrNameLst>
                                      </p:cBhvr>
                                      <p:tavLst>
                                        <p:tav tm="0">
                                          <p:val>
                                            <p:strVal val="#ppt_x"/>
                                          </p:val>
                                        </p:tav>
                                        <p:tav tm="100000">
                                          <p:val>
                                            <p:strVal val="#ppt_x"/>
                                          </p:val>
                                        </p:tav>
                                      </p:tavLst>
                                    </p:anim>
                                    <p:anim calcmode="lin" valueType="num">
                                      <p:cBhvr>
                                        <p:cTn id="12"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barn(inVertical)">
                                      <p:cBhvr>
                                        <p:cTn id="17" dur="500"/>
                                        <p:tgtEl>
                                          <p:spTgt spid="30"/>
                                        </p:tgtEl>
                                      </p:cBhvr>
                                    </p:animEffect>
                                  </p:childTnLst>
                                </p:cTn>
                              </p:par>
                              <p:par>
                                <p:cTn id="18" presetID="42" presetClass="entr" presetSubtype="0" fill="hold"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1000"/>
                                        <p:tgtEl>
                                          <p:spTgt spid="12"/>
                                        </p:tgtEl>
                                      </p:cBhvr>
                                    </p:animEffect>
                                    <p:anim calcmode="lin" valueType="num">
                                      <p:cBhvr>
                                        <p:cTn id="21" dur="1000" fill="hold"/>
                                        <p:tgtEl>
                                          <p:spTgt spid="12"/>
                                        </p:tgtEl>
                                        <p:attrNameLst>
                                          <p:attrName>ppt_x</p:attrName>
                                        </p:attrNameLst>
                                      </p:cBhvr>
                                      <p:tavLst>
                                        <p:tav tm="0">
                                          <p:val>
                                            <p:strVal val="#ppt_x"/>
                                          </p:val>
                                        </p:tav>
                                        <p:tav tm="100000">
                                          <p:val>
                                            <p:strVal val="#ppt_x"/>
                                          </p:val>
                                        </p:tav>
                                      </p:tavLst>
                                    </p:anim>
                                    <p:anim calcmode="lin" valueType="num">
                                      <p:cBhvr>
                                        <p:cTn id="2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41984"/>
                                        </p:tgtEl>
                                        <p:attrNameLst>
                                          <p:attrName>style.visibility</p:attrName>
                                        </p:attrNameLst>
                                      </p:cBhvr>
                                      <p:to>
                                        <p:strVal val="visible"/>
                                      </p:to>
                                    </p:set>
                                    <p:animEffect transition="in" filter="barn(inVertical)">
                                      <p:cBhvr>
                                        <p:cTn id="27" dur="500"/>
                                        <p:tgtEl>
                                          <p:spTgt spid="41984"/>
                                        </p:tgtEl>
                                      </p:cBhvr>
                                    </p:animEffect>
                                  </p:childTnLst>
                                </p:cTn>
                              </p:par>
                              <p:par>
                                <p:cTn id="28" presetID="42" presetClass="entr" presetSubtype="0" fill="hold"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1000"/>
                                        <p:tgtEl>
                                          <p:spTgt spid="16"/>
                                        </p:tgtEl>
                                      </p:cBhvr>
                                    </p:animEffect>
                                    <p:anim calcmode="lin" valueType="num">
                                      <p:cBhvr>
                                        <p:cTn id="31" dur="1000" fill="hold"/>
                                        <p:tgtEl>
                                          <p:spTgt spid="16"/>
                                        </p:tgtEl>
                                        <p:attrNameLst>
                                          <p:attrName>ppt_x</p:attrName>
                                        </p:attrNameLst>
                                      </p:cBhvr>
                                      <p:tavLst>
                                        <p:tav tm="0">
                                          <p:val>
                                            <p:strVal val="#ppt_x"/>
                                          </p:val>
                                        </p:tav>
                                        <p:tav tm="100000">
                                          <p:val>
                                            <p:strVal val="#ppt_x"/>
                                          </p:val>
                                        </p:tav>
                                      </p:tavLst>
                                    </p:anim>
                                    <p:anim calcmode="lin" valueType="num">
                                      <p:cBhvr>
                                        <p:cTn id="32"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a:t>Thanh toán POS ảo</a:t>
            </a:r>
          </a:p>
        </p:txBody>
      </p:sp>
      <p:pic>
        <p:nvPicPr>
          <p:cNvPr id="2" name="Picture 1"/>
          <p:cNvPicPr>
            <a:picLocks noChangeAspect="1"/>
          </p:cNvPicPr>
          <p:nvPr/>
        </p:nvPicPr>
        <p:blipFill>
          <a:blip r:embed="rId3"/>
          <a:stretch>
            <a:fillRect/>
          </a:stretch>
        </p:blipFill>
        <p:spPr>
          <a:xfrm>
            <a:off x="228600" y="914400"/>
            <a:ext cx="923925" cy="1859434"/>
          </a:xfrm>
          <a:prstGeom prst="rect">
            <a:avLst/>
          </a:prstGeom>
        </p:spPr>
      </p:pic>
      <p:pic>
        <p:nvPicPr>
          <p:cNvPr id="4" name="Picture 3"/>
          <p:cNvPicPr>
            <a:picLocks noChangeAspect="1"/>
          </p:cNvPicPr>
          <p:nvPr/>
        </p:nvPicPr>
        <p:blipFill>
          <a:blip r:embed="rId4"/>
          <a:stretch>
            <a:fillRect/>
          </a:stretch>
        </p:blipFill>
        <p:spPr>
          <a:xfrm>
            <a:off x="7530965" y="1173635"/>
            <a:ext cx="1613035" cy="1600199"/>
          </a:xfrm>
          <a:prstGeom prst="rect">
            <a:avLst/>
          </a:prstGeom>
        </p:spPr>
      </p:pic>
      <p:cxnSp>
        <p:nvCxnSpPr>
          <p:cNvPr id="6" name="Straight Arrow Connector 5"/>
          <p:cNvCxnSpPr/>
          <p:nvPr/>
        </p:nvCxnSpPr>
        <p:spPr>
          <a:xfrm>
            <a:off x="1476761" y="1278409"/>
            <a:ext cx="220980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5"/>
          <a:stretch>
            <a:fillRect/>
          </a:stretch>
        </p:blipFill>
        <p:spPr>
          <a:xfrm>
            <a:off x="3853248" y="964083"/>
            <a:ext cx="1133475" cy="1809751"/>
          </a:xfrm>
          <a:prstGeom prst="rect">
            <a:avLst/>
          </a:prstGeom>
        </p:spPr>
      </p:pic>
      <p:cxnSp>
        <p:nvCxnSpPr>
          <p:cNvPr id="14" name="Straight Arrow Connector 13"/>
          <p:cNvCxnSpPr/>
          <p:nvPr/>
        </p:nvCxnSpPr>
        <p:spPr>
          <a:xfrm>
            <a:off x="1476761" y="1688112"/>
            <a:ext cx="2209800" cy="0"/>
          </a:xfrm>
          <a:prstGeom prst="straightConnector1">
            <a:avLst/>
          </a:prstGeom>
          <a:ln w="5715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476761" y="2186631"/>
            <a:ext cx="220980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653609" y="2885473"/>
            <a:ext cx="1633152" cy="646331"/>
          </a:xfrm>
          <a:prstGeom prst="rect">
            <a:avLst/>
          </a:prstGeom>
          <a:noFill/>
        </p:spPr>
        <p:txBody>
          <a:bodyPr wrap="square" rtlCol="0">
            <a:spAutoFit/>
          </a:bodyPr>
          <a:lstStyle/>
          <a:p>
            <a:pPr algn="ctr"/>
            <a:r>
              <a:rPr lang="en-US" smtClean="0"/>
              <a:t>Nhà cung cấp dịch vụ</a:t>
            </a:r>
            <a:endParaRPr lang="en-US"/>
          </a:p>
        </p:txBody>
      </p:sp>
      <p:sp>
        <p:nvSpPr>
          <p:cNvPr id="13" name="TextBox 12"/>
          <p:cNvSpPr txBox="1"/>
          <p:nvPr/>
        </p:nvSpPr>
        <p:spPr>
          <a:xfrm>
            <a:off x="0" y="2858700"/>
            <a:ext cx="1447800" cy="646331"/>
          </a:xfrm>
          <a:prstGeom prst="rect">
            <a:avLst/>
          </a:prstGeom>
          <a:noFill/>
        </p:spPr>
        <p:txBody>
          <a:bodyPr wrap="square" rtlCol="0">
            <a:spAutoFit/>
          </a:bodyPr>
          <a:lstStyle/>
          <a:p>
            <a:pPr algn="ctr"/>
            <a:r>
              <a:rPr lang="en-US" smtClean="0"/>
              <a:t>Người dùng điện thoại</a:t>
            </a:r>
            <a:endParaRPr lang="en-US"/>
          </a:p>
        </p:txBody>
      </p:sp>
      <p:sp>
        <p:nvSpPr>
          <p:cNvPr id="17" name="TextBox 16"/>
          <p:cNvSpPr txBox="1"/>
          <p:nvPr/>
        </p:nvSpPr>
        <p:spPr>
          <a:xfrm>
            <a:off x="7765982" y="2885473"/>
            <a:ext cx="1142999" cy="646331"/>
          </a:xfrm>
          <a:prstGeom prst="rect">
            <a:avLst/>
          </a:prstGeom>
          <a:noFill/>
        </p:spPr>
        <p:txBody>
          <a:bodyPr wrap="square" rtlCol="0">
            <a:spAutoFit/>
          </a:bodyPr>
          <a:lstStyle/>
          <a:p>
            <a:pPr algn="ctr"/>
            <a:r>
              <a:rPr lang="en-US" smtClean="0"/>
              <a:t>Công ty tín dụng</a:t>
            </a:r>
            <a:endParaRPr lang="en-US"/>
          </a:p>
        </p:txBody>
      </p:sp>
      <p:sp>
        <p:nvSpPr>
          <p:cNvPr id="18" name="TextBox 17"/>
          <p:cNvSpPr txBox="1"/>
          <p:nvPr/>
        </p:nvSpPr>
        <p:spPr>
          <a:xfrm>
            <a:off x="1476761" y="945035"/>
            <a:ext cx="2092239" cy="369332"/>
          </a:xfrm>
          <a:prstGeom prst="rect">
            <a:avLst/>
          </a:prstGeom>
          <a:noFill/>
        </p:spPr>
        <p:txBody>
          <a:bodyPr wrap="none" rtlCol="0">
            <a:spAutoFit/>
          </a:bodyPr>
          <a:lstStyle/>
          <a:p>
            <a:r>
              <a:rPr lang="en-US" smtClean="0"/>
              <a:t>1. Khởi tạo liên lạc</a:t>
            </a:r>
            <a:endParaRPr lang="en-US"/>
          </a:p>
        </p:txBody>
      </p:sp>
      <p:sp>
        <p:nvSpPr>
          <p:cNvPr id="19" name="TextBox 18"/>
          <p:cNvSpPr txBox="1"/>
          <p:nvPr/>
        </p:nvSpPr>
        <p:spPr>
          <a:xfrm>
            <a:off x="1600200" y="1326035"/>
            <a:ext cx="2185214" cy="369332"/>
          </a:xfrm>
          <a:prstGeom prst="rect">
            <a:avLst/>
          </a:prstGeom>
          <a:noFill/>
        </p:spPr>
        <p:txBody>
          <a:bodyPr wrap="none" rtlCol="0">
            <a:spAutoFit/>
          </a:bodyPr>
          <a:lstStyle/>
          <a:p>
            <a:r>
              <a:rPr lang="en-US" smtClean="0"/>
              <a:t>2. Chọn lựa dịch vụ</a:t>
            </a:r>
            <a:endParaRPr lang="en-US"/>
          </a:p>
        </p:txBody>
      </p:sp>
      <p:sp>
        <p:nvSpPr>
          <p:cNvPr id="20" name="TextBox 19"/>
          <p:cNvSpPr txBox="1"/>
          <p:nvPr/>
        </p:nvSpPr>
        <p:spPr>
          <a:xfrm>
            <a:off x="1295400" y="1783235"/>
            <a:ext cx="2467342" cy="369332"/>
          </a:xfrm>
          <a:prstGeom prst="rect">
            <a:avLst/>
          </a:prstGeom>
          <a:noFill/>
        </p:spPr>
        <p:txBody>
          <a:bodyPr wrap="none" rtlCol="0">
            <a:spAutoFit/>
          </a:bodyPr>
          <a:lstStyle/>
          <a:p>
            <a:r>
              <a:rPr lang="en-US" smtClean="0"/>
              <a:t>3. Chọn lựa sản phẩm</a:t>
            </a:r>
            <a:endParaRPr lang="en-US"/>
          </a:p>
        </p:txBody>
      </p:sp>
      <p:grpSp>
        <p:nvGrpSpPr>
          <p:cNvPr id="7" name="Group 6"/>
          <p:cNvGrpSpPr/>
          <p:nvPr/>
        </p:nvGrpSpPr>
        <p:grpSpPr>
          <a:xfrm>
            <a:off x="5217511" y="1794217"/>
            <a:ext cx="2313454" cy="392414"/>
            <a:chOff x="5217511" y="1794217"/>
            <a:chExt cx="2313454" cy="392414"/>
          </a:xfrm>
        </p:grpSpPr>
        <p:cxnSp>
          <p:nvCxnSpPr>
            <p:cNvPr id="11" name="Straight Arrow Connector 10"/>
            <p:cNvCxnSpPr/>
            <p:nvPr/>
          </p:nvCxnSpPr>
          <p:spPr>
            <a:xfrm>
              <a:off x="5286761" y="2186631"/>
              <a:ext cx="220980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5217511" y="1794217"/>
              <a:ext cx="2313454" cy="369332"/>
            </a:xfrm>
            <a:prstGeom prst="rect">
              <a:avLst/>
            </a:prstGeom>
            <a:noFill/>
          </p:spPr>
          <p:txBody>
            <a:bodyPr wrap="none" rtlCol="0">
              <a:spAutoFit/>
            </a:bodyPr>
            <a:lstStyle/>
            <a:p>
              <a:r>
                <a:rPr lang="en-US" smtClean="0"/>
                <a:t>4. Chi tiết thanh toán</a:t>
              </a:r>
              <a:endParaRPr lang="en-US"/>
            </a:p>
          </p:txBody>
        </p:sp>
      </p:grpSp>
      <p:grpSp>
        <p:nvGrpSpPr>
          <p:cNvPr id="26" name="Group 25"/>
          <p:cNvGrpSpPr/>
          <p:nvPr/>
        </p:nvGrpSpPr>
        <p:grpSpPr>
          <a:xfrm>
            <a:off x="5043237" y="2293289"/>
            <a:ext cx="2569934" cy="404346"/>
            <a:chOff x="5043237" y="2293289"/>
            <a:chExt cx="2569934" cy="404346"/>
          </a:xfrm>
        </p:grpSpPr>
        <p:cxnSp>
          <p:nvCxnSpPr>
            <p:cNvPr id="12" name="Straight Arrow Connector 11"/>
            <p:cNvCxnSpPr/>
            <p:nvPr/>
          </p:nvCxnSpPr>
          <p:spPr>
            <a:xfrm>
              <a:off x="5210561" y="2697635"/>
              <a:ext cx="2209800" cy="0"/>
            </a:xfrm>
            <a:prstGeom prst="straightConnector1">
              <a:avLst/>
            </a:prstGeom>
            <a:ln w="5715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5043237" y="2293289"/>
              <a:ext cx="2569934" cy="369332"/>
            </a:xfrm>
            <a:prstGeom prst="rect">
              <a:avLst/>
            </a:prstGeom>
            <a:noFill/>
          </p:spPr>
          <p:txBody>
            <a:bodyPr wrap="none" rtlCol="0">
              <a:spAutoFit/>
            </a:bodyPr>
            <a:lstStyle/>
            <a:p>
              <a:r>
                <a:rPr lang="en-US" smtClean="0"/>
                <a:t>5. Xác nhận thanh toán</a:t>
              </a:r>
              <a:endParaRPr lang="en-US"/>
            </a:p>
          </p:txBody>
        </p:sp>
      </p:grpSp>
      <p:grpSp>
        <p:nvGrpSpPr>
          <p:cNvPr id="31" name="Group 30"/>
          <p:cNvGrpSpPr/>
          <p:nvPr/>
        </p:nvGrpSpPr>
        <p:grpSpPr>
          <a:xfrm>
            <a:off x="1381227" y="2281103"/>
            <a:ext cx="2557110" cy="401728"/>
            <a:chOff x="1381227" y="2281103"/>
            <a:chExt cx="2557110" cy="401728"/>
          </a:xfrm>
        </p:grpSpPr>
        <p:cxnSp>
          <p:nvCxnSpPr>
            <p:cNvPr id="16" name="Straight Arrow Connector 15"/>
            <p:cNvCxnSpPr/>
            <p:nvPr/>
          </p:nvCxnSpPr>
          <p:spPr>
            <a:xfrm>
              <a:off x="1476761" y="2682831"/>
              <a:ext cx="2209800" cy="0"/>
            </a:xfrm>
            <a:prstGeom prst="straightConnector1">
              <a:avLst/>
            </a:prstGeom>
            <a:ln w="5715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1381227" y="2281103"/>
              <a:ext cx="2557110" cy="369332"/>
            </a:xfrm>
            <a:prstGeom prst="rect">
              <a:avLst/>
            </a:prstGeom>
            <a:noFill/>
          </p:spPr>
          <p:txBody>
            <a:bodyPr wrap="none" rtlCol="0">
              <a:spAutoFit/>
            </a:bodyPr>
            <a:lstStyle/>
            <a:p>
              <a:r>
                <a:rPr lang="en-US" smtClean="0"/>
                <a:t>6. Phân phối sản phẩm</a:t>
              </a:r>
              <a:endParaRPr lang="en-US"/>
            </a:p>
          </p:txBody>
        </p:sp>
      </p:grpSp>
      <p:sp>
        <p:nvSpPr>
          <p:cNvPr id="3" name="Slide Number Placeholder 2"/>
          <p:cNvSpPr>
            <a:spLocks noGrp="1"/>
          </p:cNvSpPr>
          <p:nvPr>
            <p:ph type="sldNum" sz="quarter" idx="12"/>
          </p:nvPr>
        </p:nvSpPr>
        <p:spPr/>
        <p:txBody>
          <a:bodyPr/>
          <a:lstStyle/>
          <a:p>
            <a:fld id="{7A54E1E4-31D2-4635-9AD2-40AAC9D00496}" type="slidenum">
              <a:rPr lang="en-US" smtClean="0"/>
              <a:pPr/>
              <a:t>28</a:t>
            </a:fld>
            <a:endParaRPr lang="en-US"/>
          </a:p>
        </p:txBody>
      </p:sp>
      <p:grpSp>
        <p:nvGrpSpPr>
          <p:cNvPr id="8" name="Group 7"/>
          <p:cNvGrpSpPr/>
          <p:nvPr/>
        </p:nvGrpSpPr>
        <p:grpSpPr>
          <a:xfrm>
            <a:off x="341505" y="3593261"/>
            <a:ext cx="8421495" cy="1312411"/>
            <a:chOff x="341505" y="3593261"/>
            <a:chExt cx="8421495" cy="1312411"/>
          </a:xfrm>
        </p:grpSpPr>
        <mc:AlternateContent xmlns:mc="http://schemas.openxmlformats.org/markup-compatibility/2006" xmlns:a14="http://schemas.microsoft.com/office/drawing/2010/main">
          <mc:Choice Requires="a14">
            <p:sp>
              <p:nvSpPr>
                <p:cNvPr id="5" name="Rectangle 4"/>
                <p:cNvSpPr/>
                <p:nvPr/>
              </p:nvSpPr>
              <p:spPr>
                <a:xfrm>
                  <a:off x="732660" y="3593261"/>
                  <a:ext cx="8030340" cy="131241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𝑀</m:t>
                        </m:r>
                        <m:r>
                          <a:rPr lang="en-US" sz="2400" i="1">
                            <a:latin typeface="Cambria Math" panose="02040503050406030204" pitchFamily="18" charset="0"/>
                          </a:rPr>
                          <m:t> </m:t>
                        </m:r>
                        <m:m>
                          <m:mPr>
                            <m:mcs>
                              <m:mc>
                                <m:mcPr>
                                  <m:count m:val="1"/>
                                  <m:mcJc m:val="center"/>
                                </m:mcPr>
                              </m:mc>
                            </m:mcs>
                            <m:ctrlPr>
                              <a:rPr lang="en-US" sz="2400" i="1">
                                <a:latin typeface="Cambria Math" panose="02040503050406030204" pitchFamily="18" charset="0"/>
                              </a:rPr>
                            </m:ctrlPr>
                          </m:mPr>
                          <m:mr>
                            <m:e>
                              <m:r>
                                <a:rPr lang="en-US" sz="2400" i="1">
                                  <a:latin typeface="Cambria Math" panose="02040503050406030204" pitchFamily="18" charset="0"/>
                                </a:rPr>
                                <m:t>𝑀𝑆𝐺</m:t>
                              </m:r>
                              <m:r>
                                <a:rPr lang="en-US" sz="2400" i="1">
                                  <a:latin typeface="Cambria Math" panose="02040503050406030204" pitchFamily="18" charset="0"/>
                                </a:rPr>
                                <m:t>=</m:t>
                              </m:r>
                              <m:sSub>
                                <m:sSubPr>
                                  <m:ctrlPr>
                                    <a:rPr lang="en-US" sz="2400" i="1">
                                      <a:latin typeface="Cambria Math" panose="02040503050406030204" pitchFamily="18" charset="0"/>
                                    </a:rPr>
                                  </m:ctrlPr>
                                </m:sSubPr>
                                <m:e>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𝑀</m:t>
                                          </m:r>
                                        </m:sub>
                                      </m:sSub>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𝐶</m:t>
                                              </m:r>
                                            </m:sub>
                                          </m:sSub>
                                        </m:e>
                                      </m:d>
                                      <m:sSub>
                                        <m:sSubPr>
                                          <m:ctrlPr>
                                            <a:rPr lang="en-US" sz="2400" i="1">
                                              <a:latin typeface="Cambria Math" panose="02040503050406030204" pitchFamily="18" charset="0"/>
                                            </a:rPr>
                                          </m:ctrlPr>
                                        </m:sSubPr>
                                        <m:e>
                                          <m:r>
                                            <a:rPr lang="en-US" sz="2400" i="1">
                                              <a:latin typeface="Cambria Math" panose="02040503050406030204" pitchFamily="18" charset="0"/>
                                            </a:rPr>
                                            <m:t>𝑇𝑆</m:t>
                                          </m:r>
                                        </m:e>
                                        <m:sub>
                                          <m:r>
                                            <a:rPr lang="en-US" sz="2400" i="1">
                                              <a:latin typeface="Cambria Math" panose="02040503050406030204" pitchFamily="18" charset="0"/>
                                            </a:rPr>
                                            <m:t>𝐶</m:t>
                                          </m:r>
                                        </m:sub>
                                      </m:sSub>
                                      <m:r>
                                        <a:rPr lang="en-US" sz="2400" i="1">
                                          <a:latin typeface="Cambria Math" panose="02040503050406030204" pitchFamily="18" charset="0"/>
                                        </a:rPr>
                                        <m:t>|</m:t>
                                      </m:r>
                                      <m:r>
                                        <a:rPr lang="en-US" sz="2400" i="1">
                                          <a:latin typeface="Cambria Math" panose="02040503050406030204" pitchFamily="18" charset="0"/>
                                        </a:rPr>
                                        <m:t>𝐴𝑀</m:t>
                                      </m:r>
                                      <m:r>
                                        <a:rPr lang="en-US" sz="2400" i="1">
                                          <a:latin typeface="Cambria Math" panose="02040503050406030204" pitchFamily="18" charset="0"/>
                                        </a:rPr>
                                        <m:t>|</m:t>
                                      </m:r>
                                      <m:r>
                                        <a:rPr lang="en-US" sz="2400" i="1">
                                          <a:latin typeface="Cambria Math" panose="02040503050406030204" pitchFamily="18" charset="0"/>
                                        </a:rPr>
                                        <m:t>𝐻</m:t>
                                      </m:r>
                                      <m:d>
                                        <m:dPr>
                                          <m:ctrlPr>
                                            <a:rPr lang="en-US" sz="2400" i="1">
                                              <a:latin typeface="Cambria Math" panose="02040503050406030204" pitchFamily="18" charset="0"/>
                                            </a:rPr>
                                          </m:ctrlPr>
                                        </m:dPr>
                                        <m:e>
                                          <m:r>
                                            <a:rPr lang="en-US" sz="2400" i="1">
                                              <a:latin typeface="Cambria Math" panose="02040503050406030204" pitchFamily="18" charset="0"/>
                                            </a:rPr>
                                            <m:t>𝑃𝐷</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e>
                                      </m:d>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𝑆𝐼𝐺</m:t>
                                          </m:r>
                                        </m:e>
                                        <m:sub>
                                          <m:sSub>
                                            <m:sSubPr>
                                              <m:ctrlPr>
                                                <a:rPr lang="en-US" sz="2400" i="1">
                                                  <a:latin typeface="Cambria Math" panose="02040503050406030204" pitchFamily="18" charset="0"/>
                                                </a:rPr>
                                              </m:ctrlPr>
                                            </m:sSubPr>
                                            <m:e>
                                              <m:r>
                                                <a:rPr lang="en-US" sz="2400" i="1">
                                                  <a:latin typeface="Cambria Math" panose="02040503050406030204" pitchFamily="18" charset="0"/>
                                                </a:rPr>
                                                <m:t>𝑀</m:t>
                                              </m:r>
                                            </m:e>
                                            <m:sub>
                                              <m:r>
                                                <a:rPr lang="en-US" sz="2400" i="1">
                                                  <a:latin typeface="Cambria Math" panose="02040503050406030204" pitchFamily="18" charset="0"/>
                                                </a:rPr>
                                                <m:t>𝐵</m:t>
                                              </m:r>
                                            </m:sub>
                                          </m:sSub>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𝑆𝐼𝐺</m:t>
                                          </m:r>
                                        </m:e>
                                        <m:sub>
                                          <m:sSub>
                                            <m:sSubPr>
                                              <m:ctrlPr>
                                                <a:rPr lang="en-US" sz="2400" i="1">
                                                  <a:latin typeface="Cambria Math" panose="02040503050406030204" pitchFamily="18" charset="0"/>
                                                </a:rPr>
                                              </m:ctrlPr>
                                            </m:sSubPr>
                                            <m:e>
                                              <m:r>
                                                <a:rPr lang="en-US" sz="2400" i="1">
                                                  <a:latin typeface="Cambria Math" panose="02040503050406030204" pitchFamily="18" charset="0"/>
                                                </a:rPr>
                                                <m:t>𝐶</m:t>
                                              </m:r>
                                            </m:e>
                                            <m:sub>
                                              <m:r>
                                                <a:rPr lang="en-US" sz="2400" i="1">
                                                  <a:latin typeface="Cambria Math" panose="02040503050406030204" pitchFamily="18" charset="0"/>
                                                </a:rPr>
                                                <m:t>𝐵</m:t>
                                              </m:r>
                                            </m:sub>
                                          </m:sSub>
                                        </m:sub>
                                      </m:sSub>
                                    </m:e>
                                  </m:d>
                                </m:e>
                                <m:sub>
                                  <m:sSub>
                                    <m:sSubPr>
                                      <m:ctrlPr>
                                        <a:rPr lang="en-US" sz="2400" i="1">
                                          <a:latin typeface="Cambria Math" panose="02040503050406030204" pitchFamily="18" charset="0"/>
                                        </a:rPr>
                                      </m:ctrlPr>
                                    </m:sSubPr>
                                    <m:e>
                                      <m:r>
                                        <a:rPr lang="en-US" sz="2400" i="1">
                                          <a:latin typeface="Cambria Math" panose="02040503050406030204" pitchFamily="18" charset="0"/>
                                        </a:rPr>
                                        <m:t>𝑃𝐾</m:t>
                                      </m:r>
                                    </m:e>
                                    <m:sub>
                                      <m:r>
                                        <a:rPr lang="en-US" sz="2400" i="1">
                                          <a:latin typeface="Cambria Math" panose="02040503050406030204" pitchFamily="18" charset="0"/>
                                        </a:rPr>
                                        <m:t>𝐵</m:t>
                                      </m:r>
                                    </m:sub>
                                  </m:sSub>
                                </m:sub>
                              </m:sSub>
                            </m:e>
                          </m:mr>
                          <m:mr>
                            <m:e>
                              <m:sSub>
                                <m:sSubPr>
                                  <m:ctrlPr>
                                    <a:rPr lang="en-US" sz="2400" i="1">
                                      <a:latin typeface="Cambria Math" panose="02040503050406030204" pitchFamily="18" charset="0"/>
                                    </a:rPr>
                                  </m:ctrlPr>
                                </m:sSubPr>
                                <m:e>
                                  <m:r>
                                    <a:rPr lang="en-US" sz="2400" i="1">
                                      <a:latin typeface="Cambria Math" panose="02040503050406030204" pitchFamily="18" charset="0"/>
                                    </a:rPr>
                                    <m:t>𝑆𝐼𝐺</m:t>
                                  </m:r>
                                </m:e>
                                <m:sub>
                                  <m:sSub>
                                    <m:sSubPr>
                                      <m:ctrlPr>
                                        <a:rPr lang="en-US" sz="2400" i="1">
                                          <a:latin typeface="Cambria Math" panose="02040503050406030204" pitchFamily="18" charset="0"/>
                                        </a:rPr>
                                      </m:ctrlPr>
                                    </m:sSubPr>
                                    <m:e>
                                      <m:r>
                                        <a:rPr lang="en-US" sz="2400" i="1">
                                          <a:latin typeface="Cambria Math" panose="02040503050406030204" pitchFamily="18" charset="0"/>
                                        </a:rPr>
                                        <m:t>𝑀</m:t>
                                      </m:r>
                                    </m:e>
                                    <m:sub>
                                      <m:r>
                                        <a:rPr lang="en-US" sz="2400" i="1">
                                          <a:latin typeface="Cambria Math" panose="02040503050406030204" pitchFamily="18" charset="0"/>
                                        </a:rPr>
                                        <m:t>𝐵</m:t>
                                      </m:r>
                                    </m:sub>
                                  </m:sSub>
                                </m:sub>
                              </m:sSub>
                              <m:r>
                                <a:rPr lang="en-US" sz="2400" i="1">
                                  <a:latin typeface="Cambria Math" panose="02040503050406030204" pitchFamily="18" charset="0"/>
                                </a:rPr>
                                <m:t>=</m:t>
                              </m:r>
                              <m:sSub>
                                <m:sSubPr>
                                  <m:ctrlPr>
                                    <a:rPr lang="en-US" sz="2400" i="1">
                                      <a:latin typeface="Cambria Math" panose="02040503050406030204" pitchFamily="18" charset="0"/>
                                    </a:rPr>
                                  </m:ctrlPr>
                                </m:sSubPr>
                                <m:e>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𝐻</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𝑀</m:t>
                                                  </m:r>
                                                </m:sub>
                                              </m:sSub>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𝐶</m:t>
                                                      </m:r>
                                                    </m:sub>
                                                  </m:sSub>
                                                </m:e>
                                              </m:d>
                                              <m:r>
                                                <a:rPr lang="en-US" sz="2400" i="1">
                                                  <a:latin typeface="Cambria Math" panose="02040503050406030204" pitchFamily="18" charset="0"/>
                                                </a:rPr>
                                                <m:t>𝑇𝑆</m:t>
                                              </m:r>
                                            </m:e>
                                            <m:sub>
                                              <m:r>
                                                <a:rPr lang="en-US" sz="2400" i="1">
                                                  <a:latin typeface="Cambria Math" panose="02040503050406030204" pitchFamily="18" charset="0"/>
                                                </a:rPr>
                                                <m:t>𝐶</m:t>
                                              </m:r>
                                            </m:sub>
                                          </m:sSub>
                                          <m:r>
                                            <a:rPr lang="en-US" sz="2400" i="1">
                                              <a:latin typeface="Cambria Math" panose="02040503050406030204" pitchFamily="18" charset="0"/>
                                            </a:rPr>
                                            <m:t>|</m:t>
                                          </m:r>
                                          <m:r>
                                            <a:rPr lang="en-US" sz="2400" i="1">
                                              <a:latin typeface="Cambria Math" panose="02040503050406030204" pitchFamily="18" charset="0"/>
                                            </a:rPr>
                                            <m:t>𝐴𝑀</m:t>
                                          </m:r>
                                          <m:r>
                                            <a:rPr lang="en-US" sz="2400" i="1">
                                              <a:latin typeface="Cambria Math" panose="02040503050406030204" pitchFamily="18" charset="0"/>
                                            </a:rPr>
                                            <m:t>|</m:t>
                                          </m:r>
                                          <m:r>
                                            <a:rPr lang="en-US" sz="2400" i="1">
                                              <a:latin typeface="Cambria Math" panose="02040503050406030204" pitchFamily="18" charset="0"/>
                                            </a:rPr>
                                            <m:t>𝐻</m:t>
                                          </m:r>
                                          <m:d>
                                            <m:dPr>
                                              <m:ctrlPr>
                                                <a:rPr lang="en-US" sz="2400" i="1">
                                                  <a:latin typeface="Cambria Math" panose="02040503050406030204" pitchFamily="18" charset="0"/>
                                                </a:rPr>
                                              </m:ctrlPr>
                                            </m:dPr>
                                            <m:e>
                                              <m:r>
                                                <a:rPr lang="en-US" sz="2400" i="1">
                                                  <a:latin typeface="Cambria Math" panose="02040503050406030204" pitchFamily="18" charset="0"/>
                                                </a:rPr>
                                                <m:t>𝑃𝐷</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e>
                                          </m:d>
                                        </m:e>
                                      </m:d>
                                    </m:e>
                                  </m:d>
                                </m:e>
                                <m:sub>
                                  <m:sSub>
                                    <m:sSubPr>
                                      <m:ctrlPr>
                                        <a:rPr lang="en-US" sz="2400" i="1">
                                          <a:latin typeface="Cambria Math" panose="02040503050406030204" pitchFamily="18" charset="0"/>
                                        </a:rPr>
                                      </m:ctrlPr>
                                    </m:sSubPr>
                                    <m:e>
                                      <m:r>
                                        <a:rPr lang="en-US" sz="2400" i="1">
                                          <a:latin typeface="Cambria Math" panose="02040503050406030204" pitchFamily="18" charset="0"/>
                                        </a:rPr>
                                        <m:t>𝑆𝐾</m:t>
                                      </m:r>
                                    </m:e>
                                    <m:sub>
                                      <m:r>
                                        <a:rPr lang="en-US" sz="2400" i="1">
                                          <a:latin typeface="Cambria Math" panose="02040503050406030204" pitchFamily="18" charset="0"/>
                                        </a:rPr>
                                        <m:t>𝑀</m:t>
                                      </m:r>
                                    </m:sub>
                                  </m:sSub>
                                </m:sub>
                              </m:sSub>
                            </m:e>
                          </m:mr>
                        </m:m>
                        <m:r>
                          <a:rPr lang="en-US" sz="2400" i="1">
                            <a:latin typeface="Cambria Math" panose="02040503050406030204" pitchFamily="18" charset="0"/>
                          </a:rPr>
                          <m:t> </m:t>
                        </m:r>
                        <m:r>
                          <a:rPr lang="en-US" sz="2400" i="1">
                            <a:latin typeface="Cambria Math" panose="02040503050406030204" pitchFamily="18" charset="0"/>
                          </a:rPr>
                          <m:t>𝐵</m:t>
                        </m:r>
                      </m:oMath>
                    </m:oMathPara>
                  </a14:m>
                  <a:endParaRPr lang="en-US" sz="2400"/>
                </a:p>
              </p:txBody>
            </p:sp>
          </mc:Choice>
          <mc:Fallback xmlns="">
            <p:sp>
              <p:nvSpPr>
                <p:cNvPr id="5" name="Rectangle 4"/>
                <p:cNvSpPr>
                  <a:spLocks noRot="1" noChangeAspect="1" noMove="1" noResize="1" noEditPoints="1" noAdjustHandles="1" noChangeArrowheads="1" noChangeShapeType="1" noTextEdit="1"/>
                </p:cNvSpPr>
                <p:nvPr/>
              </p:nvSpPr>
              <p:spPr>
                <a:xfrm>
                  <a:off x="732660" y="3593261"/>
                  <a:ext cx="8030340" cy="1312411"/>
                </a:xfrm>
                <a:prstGeom prst="rect">
                  <a:avLst/>
                </a:prstGeom>
                <a:blipFill rotWithShape="0">
                  <a:blip r:embed="rId6"/>
                  <a:stretch>
                    <a:fillRect/>
                  </a:stretch>
                </a:blipFill>
              </p:spPr>
              <p:txBody>
                <a:bodyPr/>
                <a:lstStyle/>
                <a:p>
                  <a:r>
                    <a:rPr lang="en-US">
                      <a:noFill/>
                    </a:rPr>
                    <a:t> </a:t>
                  </a:r>
                </a:p>
              </p:txBody>
            </p:sp>
          </mc:Fallback>
        </mc:AlternateContent>
        <p:sp>
          <p:nvSpPr>
            <p:cNvPr id="24" name="TextBox 23"/>
            <p:cNvSpPr txBox="1"/>
            <p:nvPr/>
          </p:nvSpPr>
          <p:spPr>
            <a:xfrm>
              <a:off x="341505" y="4018633"/>
              <a:ext cx="441146" cy="461665"/>
            </a:xfrm>
            <a:prstGeom prst="rect">
              <a:avLst/>
            </a:prstGeom>
            <a:noFill/>
          </p:spPr>
          <p:txBody>
            <a:bodyPr wrap="none" rtlCol="0">
              <a:spAutoFit/>
            </a:bodyPr>
            <a:lstStyle/>
            <a:p>
              <a:r>
                <a:rPr lang="en-US" sz="2400" b="1"/>
                <a:t>4</a:t>
              </a:r>
              <a:r>
                <a:rPr lang="en-US" sz="2400" b="1" smtClean="0"/>
                <a:t>.</a:t>
              </a:r>
              <a:endParaRPr lang="en-US" sz="2400" b="1"/>
            </a:p>
          </p:txBody>
        </p:sp>
        <p:cxnSp>
          <p:nvCxnSpPr>
            <p:cNvPr id="29" name="Straight Arrow Connector 28"/>
            <p:cNvCxnSpPr/>
            <p:nvPr/>
          </p:nvCxnSpPr>
          <p:spPr>
            <a:xfrm>
              <a:off x="1306633" y="4191000"/>
              <a:ext cx="694944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293862" y="4876800"/>
            <a:ext cx="5905303" cy="736805"/>
            <a:chOff x="293862" y="4993900"/>
            <a:chExt cx="5905303" cy="736805"/>
          </a:xfrm>
        </p:grpSpPr>
        <mc:AlternateContent xmlns:mc="http://schemas.openxmlformats.org/markup-compatibility/2006" xmlns:a14="http://schemas.microsoft.com/office/drawing/2010/main">
          <mc:Choice Requires="a14">
            <p:sp>
              <p:nvSpPr>
                <p:cNvPr id="25" name="Rectangle 24"/>
                <p:cNvSpPr/>
                <p:nvPr/>
              </p:nvSpPr>
              <p:spPr>
                <a:xfrm>
                  <a:off x="776462" y="4993900"/>
                  <a:ext cx="5422703" cy="73680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𝐵</m:t>
                        </m:r>
                        <m:r>
                          <a:rPr lang="en-US" sz="2400" i="0">
                            <a:latin typeface="Cambria Math" panose="02040503050406030204" pitchFamily="18" charset="0"/>
                          </a:rPr>
                          <m:t> </m:t>
                        </m:r>
                        <m:groupChr>
                          <m:groupChrPr>
                            <m:chr m:val="→"/>
                            <m:vertJc m:val="bot"/>
                            <m:ctrlPr>
                              <a:rPr lang="en-US" sz="2400" i="1">
                                <a:latin typeface="Cambria Math" panose="02040503050406030204" pitchFamily="18" charset="0"/>
                              </a:rPr>
                            </m:ctrlPr>
                          </m:groupChrPr>
                          <m:e>
                            <m:r>
                              <a:rPr lang="en-US" sz="2400" i="1">
                                <a:latin typeface="Cambria Math" panose="02040503050406030204" pitchFamily="18" charset="0"/>
                              </a:rPr>
                              <m:t>𝑀𝑆𝐺</m:t>
                            </m:r>
                            <m:r>
                              <a:rPr lang="en-US" sz="2400" i="0">
                                <a:latin typeface="Cambria Math" panose="02040503050406030204" pitchFamily="18" charset="0"/>
                              </a:rPr>
                              <m:t>=</m:t>
                            </m:r>
                            <m:sSub>
                              <m:sSubPr>
                                <m:ctrlPr>
                                  <a:rPr lang="en-US" sz="2400" i="1">
                                    <a:latin typeface="Cambria Math" panose="02040503050406030204" pitchFamily="18" charset="0"/>
                                  </a:rPr>
                                </m:ctrlPr>
                              </m:sSubPr>
                              <m:e>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𝐻</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𝑀</m:t>
                                            </m:r>
                                          </m:sub>
                                        </m:sSub>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𝐶</m:t>
                                                </m:r>
                                              </m:sub>
                                            </m:sSub>
                                          </m:e>
                                        </m:d>
                                        <m:sSub>
                                          <m:sSubPr>
                                            <m:ctrlPr>
                                              <a:rPr lang="en-US" sz="2400" i="1">
                                                <a:latin typeface="Cambria Math" panose="02040503050406030204" pitchFamily="18" charset="0"/>
                                              </a:rPr>
                                            </m:ctrlPr>
                                          </m:sSubPr>
                                          <m:e>
                                            <m:r>
                                              <a:rPr lang="en-US" sz="2400" i="1">
                                                <a:latin typeface="Cambria Math" panose="02040503050406030204" pitchFamily="18" charset="0"/>
                                              </a:rPr>
                                              <m:t>𝑇𝑆</m:t>
                                            </m:r>
                                          </m:e>
                                          <m:sub>
                                            <m:r>
                                              <a:rPr lang="en-US" sz="2400" i="1">
                                                <a:latin typeface="Cambria Math" panose="02040503050406030204" pitchFamily="18" charset="0"/>
                                              </a:rPr>
                                              <m:t>𝐶</m:t>
                                            </m:r>
                                          </m:sub>
                                        </m:sSub>
                                        <m:r>
                                          <a:rPr lang="en-US" sz="2400" i="0">
                                            <a:latin typeface="Cambria Math" panose="02040503050406030204" pitchFamily="18" charset="0"/>
                                          </a:rPr>
                                          <m:t>|</m:t>
                                        </m:r>
                                        <m:r>
                                          <a:rPr lang="en-US" sz="2400" i="1">
                                            <a:latin typeface="Cambria Math" panose="02040503050406030204" pitchFamily="18" charset="0"/>
                                          </a:rPr>
                                          <m:t>𝐴𝑀</m:t>
                                        </m:r>
                                        <m:r>
                                          <a:rPr lang="en-US" sz="2400" i="0">
                                            <a:latin typeface="Cambria Math" panose="02040503050406030204" pitchFamily="18" charset="0"/>
                                          </a:rPr>
                                          <m:t>|</m:t>
                                        </m:r>
                                        <m:r>
                                          <a:rPr lang="en-US" sz="2400" i="1">
                                            <a:latin typeface="Cambria Math" panose="02040503050406030204" pitchFamily="18" charset="0"/>
                                          </a:rPr>
                                          <m:t>𝐻</m:t>
                                        </m:r>
                                        <m:d>
                                          <m:dPr>
                                            <m:ctrlPr>
                                              <a:rPr lang="en-US" sz="2400" i="1">
                                                <a:latin typeface="Cambria Math" panose="02040503050406030204" pitchFamily="18" charset="0"/>
                                              </a:rPr>
                                            </m:ctrlPr>
                                          </m:dPr>
                                          <m:e>
                                            <m:r>
                                              <a:rPr lang="en-US" sz="2400" i="1">
                                                <a:latin typeface="Cambria Math" panose="02040503050406030204" pitchFamily="18" charset="0"/>
                                              </a:rPr>
                                              <m:t>𝑃𝐷</m:t>
                                            </m:r>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e>
                                        </m:d>
                                      </m:e>
                                    </m:d>
                                  </m:e>
                                </m:d>
                              </m:e>
                              <m:sub>
                                <m:sSub>
                                  <m:sSubPr>
                                    <m:ctrlPr>
                                      <a:rPr lang="en-US" sz="2400" i="1">
                                        <a:latin typeface="Cambria Math" panose="02040503050406030204" pitchFamily="18" charset="0"/>
                                      </a:rPr>
                                    </m:ctrlPr>
                                  </m:sSubPr>
                                  <m:e>
                                    <m:r>
                                      <a:rPr lang="en-US" sz="2400" i="1">
                                        <a:latin typeface="Cambria Math" panose="02040503050406030204" pitchFamily="18" charset="0"/>
                                      </a:rPr>
                                      <m:t>𝑆𝐾</m:t>
                                    </m:r>
                                  </m:e>
                                  <m:sub>
                                    <m:r>
                                      <a:rPr lang="en-US" sz="2400" i="1">
                                        <a:latin typeface="Cambria Math" panose="02040503050406030204" pitchFamily="18" charset="0"/>
                                      </a:rPr>
                                      <m:t>𝐵</m:t>
                                    </m:r>
                                  </m:sub>
                                </m:sSub>
                              </m:sub>
                            </m:sSub>
                          </m:e>
                        </m:groupChr>
                        <m:r>
                          <a:rPr lang="en-US" sz="2400" i="1">
                            <a:latin typeface="Cambria Math" panose="02040503050406030204" pitchFamily="18" charset="0"/>
                          </a:rPr>
                          <m:t>𝑀</m:t>
                        </m:r>
                      </m:oMath>
                    </m:oMathPara>
                  </a14:m>
                  <a:endParaRPr lang="en-US" sz="2400"/>
                </a:p>
              </p:txBody>
            </p:sp>
          </mc:Choice>
          <mc:Fallback xmlns="">
            <p:sp>
              <p:nvSpPr>
                <p:cNvPr id="25" name="Rectangle 24"/>
                <p:cNvSpPr>
                  <a:spLocks noRot="1" noChangeAspect="1" noMove="1" noResize="1" noEditPoints="1" noAdjustHandles="1" noChangeArrowheads="1" noChangeShapeType="1" noTextEdit="1"/>
                </p:cNvSpPr>
                <p:nvPr/>
              </p:nvSpPr>
              <p:spPr>
                <a:xfrm>
                  <a:off x="776462" y="4993900"/>
                  <a:ext cx="5422703" cy="736805"/>
                </a:xfrm>
                <a:prstGeom prst="rect">
                  <a:avLst/>
                </a:prstGeom>
                <a:blipFill rotWithShape="0">
                  <a:blip r:embed="rId7"/>
                  <a:stretch>
                    <a:fillRect/>
                  </a:stretch>
                </a:blipFill>
              </p:spPr>
              <p:txBody>
                <a:bodyPr/>
                <a:lstStyle/>
                <a:p>
                  <a:r>
                    <a:rPr lang="en-US">
                      <a:noFill/>
                    </a:rPr>
                    <a:t> </a:t>
                  </a:r>
                </a:p>
              </p:txBody>
            </p:sp>
          </mc:Fallback>
        </mc:AlternateContent>
        <p:sp>
          <p:nvSpPr>
            <p:cNvPr id="32" name="TextBox 31"/>
            <p:cNvSpPr txBox="1"/>
            <p:nvPr/>
          </p:nvSpPr>
          <p:spPr>
            <a:xfrm>
              <a:off x="293862" y="5233083"/>
              <a:ext cx="441146" cy="461665"/>
            </a:xfrm>
            <a:prstGeom prst="rect">
              <a:avLst/>
            </a:prstGeom>
            <a:noFill/>
          </p:spPr>
          <p:txBody>
            <a:bodyPr wrap="none" rtlCol="0">
              <a:spAutoFit/>
            </a:bodyPr>
            <a:lstStyle/>
            <a:p>
              <a:r>
                <a:rPr lang="en-US" sz="2400" b="1" smtClean="0"/>
                <a:t>5.</a:t>
              </a:r>
              <a:endParaRPr lang="en-US" sz="2400" b="1"/>
            </a:p>
          </p:txBody>
        </p:sp>
      </p:grpSp>
      <p:grpSp>
        <p:nvGrpSpPr>
          <p:cNvPr id="28" name="Group 27"/>
          <p:cNvGrpSpPr/>
          <p:nvPr/>
        </p:nvGrpSpPr>
        <p:grpSpPr>
          <a:xfrm>
            <a:off x="293862" y="5674100"/>
            <a:ext cx="5899116" cy="736805"/>
            <a:chOff x="293862" y="5975457"/>
            <a:chExt cx="5899116" cy="736805"/>
          </a:xfrm>
        </p:grpSpPr>
        <mc:AlternateContent xmlns:mc="http://schemas.openxmlformats.org/markup-compatibility/2006" xmlns:a14="http://schemas.microsoft.com/office/drawing/2010/main">
          <mc:Choice Requires="a14">
            <p:sp>
              <p:nvSpPr>
                <p:cNvPr id="30" name="Rectangle 29"/>
                <p:cNvSpPr/>
                <p:nvPr/>
              </p:nvSpPr>
              <p:spPr>
                <a:xfrm>
                  <a:off x="782651" y="5975457"/>
                  <a:ext cx="5410327" cy="73680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𝑀</m:t>
                        </m:r>
                        <m:r>
                          <a:rPr lang="en-US" sz="2400" i="0">
                            <a:latin typeface="Cambria Math" panose="02040503050406030204" pitchFamily="18" charset="0"/>
                          </a:rPr>
                          <m:t> </m:t>
                        </m:r>
                        <m:groupChr>
                          <m:groupChrPr>
                            <m:chr m:val="→"/>
                            <m:vertJc m:val="bot"/>
                            <m:ctrlPr>
                              <a:rPr lang="en-US" sz="2400" i="1">
                                <a:latin typeface="Cambria Math" panose="02040503050406030204" pitchFamily="18" charset="0"/>
                              </a:rPr>
                            </m:ctrlPr>
                          </m:groupChrPr>
                          <m:e>
                            <m:r>
                              <a:rPr lang="en-US" sz="2400" i="1">
                                <a:latin typeface="Cambria Math" panose="02040503050406030204" pitchFamily="18" charset="0"/>
                              </a:rPr>
                              <m:t>𝑀𝑆𝐺</m:t>
                            </m:r>
                            <m:r>
                              <a:rPr lang="en-US" sz="2400" i="0">
                                <a:latin typeface="Cambria Math" panose="02040503050406030204" pitchFamily="18" charset="0"/>
                              </a:rPr>
                              <m:t>=</m:t>
                            </m:r>
                            <m:sSub>
                              <m:sSubPr>
                                <m:ctrlPr>
                                  <a:rPr lang="en-US" sz="2400" i="1">
                                    <a:latin typeface="Cambria Math" panose="02040503050406030204" pitchFamily="18" charset="0"/>
                                  </a:rPr>
                                </m:ctrlPr>
                              </m:sSubPr>
                              <m:e>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𝐻</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𝑀</m:t>
                                            </m:r>
                                          </m:sub>
                                        </m:sSub>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𝐶</m:t>
                                                </m:r>
                                              </m:sub>
                                            </m:sSub>
                                          </m:e>
                                        </m:d>
                                        <m:sSub>
                                          <m:sSubPr>
                                            <m:ctrlPr>
                                              <a:rPr lang="en-US" sz="2400" i="1">
                                                <a:latin typeface="Cambria Math" panose="02040503050406030204" pitchFamily="18" charset="0"/>
                                              </a:rPr>
                                            </m:ctrlPr>
                                          </m:sSubPr>
                                          <m:e>
                                            <m:r>
                                              <a:rPr lang="en-US" sz="2400" i="1">
                                                <a:latin typeface="Cambria Math" panose="02040503050406030204" pitchFamily="18" charset="0"/>
                                              </a:rPr>
                                              <m:t>𝑇𝑆</m:t>
                                            </m:r>
                                          </m:e>
                                          <m:sub>
                                            <m:r>
                                              <a:rPr lang="en-US" sz="2400" i="1">
                                                <a:latin typeface="Cambria Math" panose="02040503050406030204" pitchFamily="18" charset="0"/>
                                              </a:rPr>
                                              <m:t>𝐶</m:t>
                                            </m:r>
                                          </m:sub>
                                        </m:sSub>
                                        <m:r>
                                          <a:rPr lang="en-US" sz="2400" i="0">
                                            <a:latin typeface="Cambria Math" panose="02040503050406030204" pitchFamily="18" charset="0"/>
                                          </a:rPr>
                                          <m:t>|</m:t>
                                        </m:r>
                                        <m:r>
                                          <a:rPr lang="en-US" sz="2400" i="1">
                                            <a:latin typeface="Cambria Math" panose="02040503050406030204" pitchFamily="18" charset="0"/>
                                          </a:rPr>
                                          <m:t>𝐴𝑀</m:t>
                                        </m:r>
                                        <m:r>
                                          <a:rPr lang="en-US" sz="2400" i="0">
                                            <a:latin typeface="Cambria Math" panose="02040503050406030204" pitchFamily="18" charset="0"/>
                                          </a:rPr>
                                          <m:t>|</m:t>
                                        </m:r>
                                        <m:r>
                                          <a:rPr lang="en-US" sz="2400" i="1">
                                            <a:latin typeface="Cambria Math" panose="02040503050406030204" pitchFamily="18" charset="0"/>
                                          </a:rPr>
                                          <m:t>𝐻</m:t>
                                        </m:r>
                                        <m:d>
                                          <m:dPr>
                                            <m:ctrlPr>
                                              <a:rPr lang="en-US" sz="2400" i="1">
                                                <a:latin typeface="Cambria Math" panose="02040503050406030204" pitchFamily="18" charset="0"/>
                                              </a:rPr>
                                            </m:ctrlPr>
                                          </m:dPr>
                                          <m:e>
                                            <m:r>
                                              <a:rPr lang="en-US" sz="2400" i="1">
                                                <a:latin typeface="Cambria Math" panose="02040503050406030204" pitchFamily="18" charset="0"/>
                                              </a:rPr>
                                              <m:t>𝑃𝐷</m:t>
                                            </m:r>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e>
                                        </m:d>
                                      </m:e>
                                    </m:d>
                                  </m:e>
                                </m:d>
                              </m:e>
                              <m:sub>
                                <m:sSub>
                                  <m:sSubPr>
                                    <m:ctrlPr>
                                      <a:rPr lang="en-US" sz="2400" i="1">
                                        <a:latin typeface="Cambria Math" panose="02040503050406030204" pitchFamily="18" charset="0"/>
                                      </a:rPr>
                                    </m:ctrlPr>
                                  </m:sSubPr>
                                  <m:e>
                                    <m:r>
                                      <a:rPr lang="en-US" sz="2400" i="1">
                                        <a:latin typeface="Cambria Math" panose="02040503050406030204" pitchFamily="18" charset="0"/>
                                      </a:rPr>
                                      <m:t>𝑆𝐾</m:t>
                                    </m:r>
                                  </m:e>
                                  <m:sub>
                                    <m:r>
                                      <a:rPr lang="en-US" sz="2400" i="1">
                                        <a:latin typeface="Cambria Math" panose="02040503050406030204" pitchFamily="18" charset="0"/>
                                      </a:rPr>
                                      <m:t>𝐵</m:t>
                                    </m:r>
                                  </m:sub>
                                </m:sSub>
                              </m:sub>
                            </m:sSub>
                          </m:e>
                        </m:groupChr>
                        <m:r>
                          <a:rPr lang="en-US" sz="2400" i="1">
                            <a:latin typeface="Cambria Math" panose="02040503050406030204" pitchFamily="18" charset="0"/>
                          </a:rPr>
                          <m:t>𝐶</m:t>
                        </m:r>
                      </m:oMath>
                    </m:oMathPara>
                  </a14:m>
                  <a:endParaRPr lang="en-US" sz="2400"/>
                </a:p>
              </p:txBody>
            </p:sp>
          </mc:Choice>
          <mc:Fallback xmlns="">
            <p:sp>
              <p:nvSpPr>
                <p:cNvPr id="30" name="Rectangle 29"/>
                <p:cNvSpPr>
                  <a:spLocks noRot="1" noChangeAspect="1" noMove="1" noResize="1" noEditPoints="1" noAdjustHandles="1" noChangeArrowheads="1" noChangeShapeType="1" noTextEdit="1"/>
                </p:cNvSpPr>
                <p:nvPr/>
              </p:nvSpPr>
              <p:spPr>
                <a:xfrm>
                  <a:off x="782651" y="5975457"/>
                  <a:ext cx="5410327" cy="736805"/>
                </a:xfrm>
                <a:prstGeom prst="rect">
                  <a:avLst/>
                </a:prstGeom>
                <a:blipFill rotWithShape="0">
                  <a:blip r:embed="rId8"/>
                  <a:stretch>
                    <a:fillRect/>
                  </a:stretch>
                </a:blipFill>
              </p:spPr>
              <p:txBody>
                <a:bodyPr/>
                <a:lstStyle/>
                <a:p>
                  <a:r>
                    <a:rPr lang="en-US">
                      <a:noFill/>
                    </a:rPr>
                    <a:t> </a:t>
                  </a:r>
                </a:p>
              </p:txBody>
            </p:sp>
          </mc:Fallback>
        </mc:AlternateContent>
        <p:sp>
          <p:nvSpPr>
            <p:cNvPr id="33" name="TextBox 32"/>
            <p:cNvSpPr txBox="1"/>
            <p:nvPr/>
          </p:nvSpPr>
          <p:spPr>
            <a:xfrm>
              <a:off x="293862" y="6250597"/>
              <a:ext cx="441146" cy="461665"/>
            </a:xfrm>
            <a:prstGeom prst="rect">
              <a:avLst/>
            </a:prstGeom>
            <a:noFill/>
          </p:spPr>
          <p:txBody>
            <a:bodyPr wrap="none" rtlCol="0">
              <a:spAutoFit/>
            </a:bodyPr>
            <a:lstStyle/>
            <a:p>
              <a:r>
                <a:rPr lang="en-US" sz="2400" b="1" smtClean="0"/>
                <a:t>6.</a:t>
              </a:r>
              <a:endParaRPr lang="en-US" sz="2400" b="1"/>
            </a:p>
          </p:txBody>
        </p:sp>
      </p:grpSp>
    </p:spTree>
    <p:extLst>
      <p:ext uri="{BB962C8B-B14F-4D97-AF65-F5344CB8AC3E}">
        <p14:creationId xmlns:p14="http://schemas.microsoft.com/office/powerpoint/2010/main" val="182925557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par>
                                <p:cTn id="8" presetID="42"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0"/>
                                        <p:tgtEl>
                                          <p:spTgt spid="8"/>
                                        </p:tgtEl>
                                      </p:cBhvr>
                                    </p:animEffect>
                                    <p:anim calcmode="lin" valueType="num">
                                      <p:cBhvr>
                                        <p:cTn id="11" dur="1000" fill="hold"/>
                                        <p:tgtEl>
                                          <p:spTgt spid="8"/>
                                        </p:tgtEl>
                                        <p:attrNameLst>
                                          <p:attrName>ppt_x</p:attrName>
                                        </p:attrNameLst>
                                      </p:cBhvr>
                                      <p:tavLst>
                                        <p:tav tm="0">
                                          <p:val>
                                            <p:strVal val="#ppt_x"/>
                                          </p:val>
                                        </p:tav>
                                        <p:tav tm="100000">
                                          <p:val>
                                            <p:strVal val="#ppt_x"/>
                                          </p:val>
                                        </p:tav>
                                      </p:tavLst>
                                    </p:anim>
                                    <p:anim calcmode="lin" valueType="num">
                                      <p:cBhvr>
                                        <p:cTn id="1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barn(inVertical)">
                                      <p:cBhvr>
                                        <p:cTn id="17" dur="500"/>
                                        <p:tgtEl>
                                          <p:spTgt spid="26"/>
                                        </p:tgtEl>
                                      </p:cBhvr>
                                    </p:animEffect>
                                  </p:childTnLst>
                                </p:cTn>
                              </p:par>
                              <p:par>
                                <p:cTn id="18" presetID="42" presetClass="entr" presetSubtype="0" fill="hold" nodeType="with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1000"/>
                                        <p:tgtEl>
                                          <p:spTgt spid="27"/>
                                        </p:tgtEl>
                                      </p:cBhvr>
                                    </p:animEffect>
                                    <p:anim calcmode="lin" valueType="num">
                                      <p:cBhvr>
                                        <p:cTn id="21" dur="1000" fill="hold"/>
                                        <p:tgtEl>
                                          <p:spTgt spid="27"/>
                                        </p:tgtEl>
                                        <p:attrNameLst>
                                          <p:attrName>ppt_x</p:attrName>
                                        </p:attrNameLst>
                                      </p:cBhvr>
                                      <p:tavLst>
                                        <p:tav tm="0">
                                          <p:val>
                                            <p:strVal val="#ppt_x"/>
                                          </p:val>
                                        </p:tav>
                                        <p:tav tm="100000">
                                          <p:val>
                                            <p:strVal val="#ppt_x"/>
                                          </p:val>
                                        </p:tav>
                                      </p:tavLst>
                                    </p:anim>
                                    <p:anim calcmode="lin" valueType="num">
                                      <p:cBhvr>
                                        <p:cTn id="22"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barn(inVertical)">
                                      <p:cBhvr>
                                        <p:cTn id="27" dur="500"/>
                                        <p:tgtEl>
                                          <p:spTgt spid="31"/>
                                        </p:tgtEl>
                                      </p:cBhvr>
                                    </p:animEffect>
                                  </p:childTnLst>
                                </p:cTn>
                              </p:par>
                              <p:par>
                                <p:cTn id="28" presetID="42" presetClass="entr" presetSubtype="0" fill="hold" nodeType="with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1000"/>
                                        <p:tgtEl>
                                          <p:spTgt spid="28"/>
                                        </p:tgtEl>
                                      </p:cBhvr>
                                    </p:animEffect>
                                    <p:anim calcmode="lin" valueType="num">
                                      <p:cBhvr>
                                        <p:cTn id="31" dur="1000" fill="hold"/>
                                        <p:tgtEl>
                                          <p:spTgt spid="28"/>
                                        </p:tgtEl>
                                        <p:attrNameLst>
                                          <p:attrName>ppt_x</p:attrName>
                                        </p:attrNameLst>
                                      </p:cBhvr>
                                      <p:tavLst>
                                        <p:tav tm="0">
                                          <p:val>
                                            <p:strVal val="#ppt_x"/>
                                          </p:val>
                                        </p:tav>
                                        <p:tav tm="100000">
                                          <p:val>
                                            <p:strVal val="#ppt_x"/>
                                          </p:val>
                                        </p:tav>
                                      </p:tavLst>
                                    </p:anim>
                                    <p:anim calcmode="lin" valueType="num">
                                      <p:cBhvr>
                                        <p:cTn id="32"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Cloud 48"/>
          <p:cNvSpPr/>
          <p:nvPr/>
        </p:nvSpPr>
        <p:spPr>
          <a:xfrm>
            <a:off x="3103778" y="1397085"/>
            <a:ext cx="3373221" cy="2003265"/>
          </a:xfrm>
          <a:prstGeom prst="cloud">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741578" y="1064094"/>
            <a:ext cx="1676400" cy="25173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Máy bán hàng tự động</a:t>
            </a:r>
          </a:p>
          <a:p>
            <a:pPr algn="ctr"/>
            <a:endParaRPr lang="en-US"/>
          </a:p>
          <a:p>
            <a:pPr algn="ctr"/>
            <a:endParaRPr lang="en-US" smtClean="0"/>
          </a:p>
          <a:p>
            <a:pPr algn="ctr"/>
            <a:r>
              <a:rPr lang="en-US" sz="4400"/>
              <a:t>M</a:t>
            </a:r>
            <a:endParaRPr lang="en-US"/>
          </a:p>
        </p:txBody>
      </p:sp>
      <p:pic>
        <p:nvPicPr>
          <p:cNvPr id="5" name="Picture 4"/>
          <p:cNvPicPr>
            <a:picLocks noChangeAspect="1"/>
          </p:cNvPicPr>
          <p:nvPr/>
        </p:nvPicPr>
        <p:blipFill>
          <a:blip r:embed="rId3"/>
          <a:stretch>
            <a:fillRect/>
          </a:stretch>
        </p:blipFill>
        <p:spPr>
          <a:xfrm>
            <a:off x="7239000" y="1219201"/>
            <a:ext cx="1373120" cy="2375716"/>
          </a:xfrm>
          <a:prstGeom prst="rect">
            <a:avLst/>
          </a:prstGeom>
        </p:spPr>
      </p:pic>
      <p:sp>
        <p:nvSpPr>
          <p:cNvPr id="7" name="TextBox 6"/>
          <p:cNvSpPr txBox="1"/>
          <p:nvPr/>
        </p:nvSpPr>
        <p:spPr>
          <a:xfrm>
            <a:off x="8281778" y="1225378"/>
            <a:ext cx="481222" cy="584775"/>
          </a:xfrm>
          <a:prstGeom prst="rect">
            <a:avLst/>
          </a:prstGeom>
          <a:noFill/>
        </p:spPr>
        <p:txBody>
          <a:bodyPr wrap="none" rtlCol="0">
            <a:spAutoFit/>
          </a:bodyPr>
          <a:lstStyle/>
          <a:p>
            <a:r>
              <a:rPr lang="en-US" sz="3200" b="1" smtClean="0"/>
              <a:t>C</a:t>
            </a:r>
            <a:endParaRPr lang="en-US" sz="3200" b="1"/>
          </a:p>
        </p:txBody>
      </p:sp>
      <p:pic>
        <p:nvPicPr>
          <p:cNvPr id="8" name="Picture 7"/>
          <p:cNvPicPr>
            <a:picLocks noChangeAspect="1"/>
          </p:cNvPicPr>
          <p:nvPr/>
        </p:nvPicPr>
        <p:blipFill>
          <a:blip r:embed="rId4"/>
          <a:stretch>
            <a:fillRect/>
          </a:stretch>
        </p:blipFill>
        <p:spPr>
          <a:xfrm>
            <a:off x="7000875" y="5112358"/>
            <a:ext cx="1457325" cy="1314450"/>
          </a:xfrm>
          <a:prstGeom prst="rect">
            <a:avLst/>
          </a:prstGeom>
        </p:spPr>
      </p:pic>
      <p:pic>
        <p:nvPicPr>
          <p:cNvPr id="24" name="Picture 23"/>
          <p:cNvPicPr>
            <a:picLocks noChangeAspect="1"/>
          </p:cNvPicPr>
          <p:nvPr/>
        </p:nvPicPr>
        <p:blipFill>
          <a:blip r:embed="rId5"/>
          <a:stretch>
            <a:fillRect/>
          </a:stretch>
        </p:blipFill>
        <p:spPr>
          <a:xfrm>
            <a:off x="1772430" y="4902808"/>
            <a:ext cx="1428750" cy="1524000"/>
          </a:xfrm>
          <a:prstGeom prst="rect">
            <a:avLst/>
          </a:prstGeom>
        </p:spPr>
      </p:pic>
      <p:sp>
        <p:nvSpPr>
          <p:cNvPr id="25" name="Slide Number Placeholder 24"/>
          <p:cNvSpPr>
            <a:spLocks noGrp="1"/>
          </p:cNvSpPr>
          <p:nvPr>
            <p:ph type="sldNum" sz="quarter" idx="12"/>
          </p:nvPr>
        </p:nvSpPr>
        <p:spPr/>
        <p:txBody>
          <a:bodyPr/>
          <a:lstStyle/>
          <a:p>
            <a:fld id="{7A54E1E4-31D2-4635-9AD2-40AAC9D00496}" type="slidenum">
              <a:rPr lang="en-US" smtClean="0"/>
              <a:pPr/>
              <a:t>29</a:t>
            </a:fld>
            <a:endParaRPr lang="en-US"/>
          </a:p>
        </p:txBody>
      </p:sp>
      <p:sp>
        <p:nvSpPr>
          <p:cNvPr id="27" name="TextBox 26"/>
          <p:cNvSpPr txBox="1"/>
          <p:nvPr/>
        </p:nvSpPr>
        <p:spPr>
          <a:xfrm>
            <a:off x="8394011" y="5240853"/>
            <a:ext cx="481222" cy="584775"/>
          </a:xfrm>
          <a:prstGeom prst="rect">
            <a:avLst/>
          </a:prstGeom>
          <a:noFill/>
        </p:spPr>
        <p:txBody>
          <a:bodyPr wrap="none" rtlCol="0">
            <a:spAutoFit/>
          </a:bodyPr>
          <a:lstStyle/>
          <a:p>
            <a:r>
              <a:rPr lang="en-US" sz="3200" b="1" smtClean="0"/>
              <a:t>B</a:t>
            </a:r>
            <a:endParaRPr lang="en-US" sz="3200" b="1"/>
          </a:p>
        </p:txBody>
      </p:sp>
      <p:sp>
        <p:nvSpPr>
          <p:cNvPr id="28" name="TextBox 27"/>
          <p:cNvSpPr txBox="1"/>
          <p:nvPr/>
        </p:nvSpPr>
        <p:spPr>
          <a:xfrm>
            <a:off x="228600" y="4948465"/>
            <a:ext cx="1529586" cy="584775"/>
          </a:xfrm>
          <a:prstGeom prst="rect">
            <a:avLst/>
          </a:prstGeom>
          <a:noFill/>
        </p:spPr>
        <p:txBody>
          <a:bodyPr wrap="none" rtlCol="0">
            <a:spAutoFit/>
          </a:bodyPr>
          <a:lstStyle/>
          <a:p>
            <a:r>
              <a:rPr lang="en-US" sz="3200" b="1" smtClean="0"/>
              <a:t>FINEID</a:t>
            </a:r>
            <a:endParaRPr lang="en-US" sz="3200" b="1"/>
          </a:p>
        </p:txBody>
      </p:sp>
      <p:sp>
        <p:nvSpPr>
          <p:cNvPr id="26" name="TextBox 25"/>
          <p:cNvSpPr txBox="1"/>
          <p:nvPr/>
        </p:nvSpPr>
        <p:spPr>
          <a:xfrm>
            <a:off x="1481722" y="6426808"/>
            <a:ext cx="2165978" cy="369332"/>
          </a:xfrm>
          <a:prstGeom prst="rect">
            <a:avLst/>
          </a:prstGeom>
          <a:noFill/>
        </p:spPr>
        <p:txBody>
          <a:bodyPr wrap="none" rtlCol="0">
            <a:spAutoFit/>
          </a:bodyPr>
          <a:lstStyle/>
          <a:p>
            <a:r>
              <a:rPr lang="en-US" smtClean="0"/>
              <a:t>Cơ sở dữ liệu khóa</a:t>
            </a:r>
            <a:endParaRPr lang="en-US"/>
          </a:p>
        </p:txBody>
      </p:sp>
      <p:sp>
        <p:nvSpPr>
          <p:cNvPr id="29" name="TextBox 28"/>
          <p:cNvSpPr txBox="1"/>
          <p:nvPr/>
        </p:nvSpPr>
        <p:spPr>
          <a:xfrm>
            <a:off x="6749096" y="6438796"/>
            <a:ext cx="1313180" cy="369332"/>
          </a:xfrm>
          <a:prstGeom prst="rect">
            <a:avLst/>
          </a:prstGeom>
          <a:noFill/>
        </p:spPr>
        <p:txBody>
          <a:bodyPr wrap="none" rtlCol="0">
            <a:spAutoFit/>
          </a:bodyPr>
          <a:lstStyle/>
          <a:p>
            <a:r>
              <a:rPr lang="en-US" smtClean="0"/>
              <a:t>Ngân hàng</a:t>
            </a:r>
            <a:endParaRPr lang="en-US"/>
          </a:p>
        </p:txBody>
      </p:sp>
      <p:cxnSp>
        <p:nvCxnSpPr>
          <p:cNvPr id="31" name="Straight Arrow Connector 30"/>
          <p:cNvCxnSpPr/>
          <p:nvPr/>
        </p:nvCxnSpPr>
        <p:spPr>
          <a:xfrm flipH="1">
            <a:off x="2895600" y="1079542"/>
            <a:ext cx="36576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H="1">
            <a:off x="2895600" y="1481025"/>
            <a:ext cx="3657600" cy="0"/>
          </a:xfrm>
          <a:prstGeom prst="straightConnector1">
            <a:avLst/>
          </a:prstGeom>
          <a:ln w="38100">
            <a:solidFill>
              <a:srgbClr val="0070C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2895600" y="1928286"/>
            <a:ext cx="3657600" cy="0"/>
          </a:xfrm>
          <a:prstGeom prst="straightConnector1">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flipH="1">
            <a:off x="2895600" y="2374942"/>
            <a:ext cx="36576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a:off x="2895600" y="2832142"/>
            <a:ext cx="3657600" cy="0"/>
          </a:xfrm>
          <a:prstGeom prst="straightConnector1">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a:off x="2895600" y="3289342"/>
            <a:ext cx="36576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3867150" y="762000"/>
            <a:ext cx="1236236" cy="369332"/>
          </a:xfrm>
          <a:prstGeom prst="rect">
            <a:avLst/>
          </a:prstGeom>
          <a:noFill/>
        </p:spPr>
        <p:txBody>
          <a:bodyPr wrap="none" rtlCol="0">
            <a:spAutoFit/>
          </a:bodyPr>
          <a:lstStyle/>
          <a:p>
            <a:r>
              <a:rPr lang="en-US" smtClean="0"/>
              <a:t>1. Bắt đầu</a:t>
            </a:r>
            <a:endParaRPr lang="en-US"/>
          </a:p>
        </p:txBody>
      </p:sp>
      <p:sp>
        <p:nvSpPr>
          <p:cNvPr id="38" name="TextBox 37"/>
          <p:cNvSpPr txBox="1"/>
          <p:nvPr/>
        </p:nvSpPr>
        <p:spPr>
          <a:xfrm>
            <a:off x="3605349" y="1167410"/>
            <a:ext cx="2480166" cy="369332"/>
          </a:xfrm>
          <a:prstGeom prst="rect">
            <a:avLst/>
          </a:prstGeom>
          <a:noFill/>
        </p:spPr>
        <p:txBody>
          <a:bodyPr wrap="none" rtlCol="0">
            <a:spAutoFit/>
          </a:bodyPr>
          <a:lstStyle/>
          <a:p>
            <a:r>
              <a:rPr lang="en-US" smtClean="0"/>
              <a:t>2. Ghép cặp Bluetooth</a:t>
            </a:r>
            <a:endParaRPr lang="en-US"/>
          </a:p>
        </p:txBody>
      </p:sp>
      <p:sp>
        <p:nvSpPr>
          <p:cNvPr id="39" name="TextBox 38"/>
          <p:cNvSpPr txBox="1"/>
          <p:nvPr/>
        </p:nvSpPr>
        <p:spPr>
          <a:xfrm>
            <a:off x="3466684" y="1581826"/>
            <a:ext cx="2515432" cy="369332"/>
          </a:xfrm>
          <a:prstGeom prst="rect">
            <a:avLst/>
          </a:prstGeom>
          <a:noFill/>
        </p:spPr>
        <p:txBody>
          <a:bodyPr wrap="none" rtlCol="0">
            <a:spAutoFit/>
          </a:bodyPr>
          <a:lstStyle/>
          <a:p>
            <a:r>
              <a:rPr lang="en-US" smtClean="0"/>
              <a:t>3. Giới thiệu sản phẩm</a:t>
            </a:r>
            <a:endParaRPr lang="en-US"/>
          </a:p>
        </p:txBody>
      </p:sp>
      <p:sp>
        <p:nvSpPr>
          <p:cNvPr id="40" name="TextBox 39"/>
          <p:cNvSpPr txBox="1"/>
          <p:nvPr/>
        </p:nvSpPr>
        <p:spPr>
          <a:xfrm>
            <a:off x="3490729" y="2027026"/>
            <a:ext cx="2467342" cy="369332"/>
          </a:xfrm>
          <a:prstGeom prst="rect">
            <a:avLst/>
          </a:prstGeom>
          <a:noFill/>
        </p:spPr>
        <p:txBody>
          <a:bodyPr wrap="none" rtlCol="0">
            <a:spAutoFit/>
          </a:bodyPr>
          <a:lstStyle/>
          <a:p>
            <a:r>
              <a:rPr lang="en-US" smtClean="0"/>
              <a:t>4. Chọn lựa sản phẩm</a:t>
            </a:r>
            <a:endParaRPr lang="en-US"/>
          </a:p>
        </p:txBody>
      </p:sp>
      <p:sp>
        <p:nvSpPr>
          <p:cNvPr id="41" name="TextBox 40"/>
          <p:cNvSpPr txBox="1"/>
          <p:nvPr/>
        </p:nvSpPr>
        <p:spPr>
          <a:xfrm>
            <a:off x="3661837" y="2493095"/>
            <a:ext cx="2437527" cy="369332"/>
          </a:xfrm>
          <a:prstGeom prst="rect">
            <a:avLst/>
          </a:prstGeom>
          <a:noFill/>
        </p:spPr>
        <p:txBody>
          <a:bodyPr wrap="none" rtlCol="0">
            <a:spAutoFit/>
          </a:bodyPr>
          <a:lstStyle/>
          <a:p>
            <a:r>
              <a:rPr lang="en-US" smtClean="0"/>
              <a:t>5. Yêu cầu thanh toán</a:t>
            </a:r>
            <a:endParaRPr lang="en-US"/>
          </a:p>
        </p:txBody>
      </p:sp>
      <p:cxnSp>
        <p:nvCxnSpPr>
          <p:cNvPr id="43" name="Straight Arrow Connector 42"/>
          <p:cNvCxnSpPr/>
          <p:nvPr/>
        </p:nvCxnSpPr>
        <p:spPr>
          <a:xfrm>
            <a:off x="7405686" y="3936392"/>
            <a:ext cx="0" cy="124520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6480858" y="4219800"/>
            <a:ext cx="990600" cy="923330"/>
          </a:xfrm>
          <a:prstGeom prst="rect">
            <a:avLst/>
          </a:prstGeom>
          <a:noFill/>
        </p:spPr>
        <p:txBody>
          <a:bodyPr wrap="square" rtlCol="0">
            <a:spAutoFit/>
          </a:bodyPr>
          <a:lstStyle/>
          <a:p>
            <a:pPr algn="ctr"/>
            <a:r>
              <a:rPr lang="en-US" smtClean="0"/>
              <a:t>6. Đơn thanh toán</a:t>
            </a:r>
            <a:endParaRPr lang="en-US"/>
          </a:p>
        </p:txBody>
      </p:sp>
      <p:cxnSp>
        <p:nvCxnSpPr>
          <p:cNvPr id="46" name="Straight Arrow Connector 45"/>
          <p:cNvCxnSpPr/>
          <p:nvPr/>
        </p:nvCxnSpPr>
        <p:spPr>
          <a:xfrm>
            <a:off x="7772400" y="3936392"/>
            <a:ext cx="0" cy="1245208"/>
          </a:xfrm>
          <a:prstGeom prst="straightConnector1">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7849150" y="3978804"/>
            <a:ext cx="1089721" cy="1200329"/>
          </a:xfrm>
          <a:prstGeom prst="rect">
            <a:avLst/>
          </a:prstGeom>
          <a:noFill/>
        </p:spPr>
        <p:txBody>
          <a:bodyPr wrap="square" rtlCol="0">
            <a:spAutoFit/>
          </a:bodyPr>
          <a:lstStyle/>
          <a:p>
            <a:pPr algn="ctr"/>
            <a:r>
              <a:rPr lang="en-US" smtClean="0"/>
              <a:t>7. </a:t>
            </a:r>
          </a:p>
          <a:p>
            <a:pPr algn="ctr"/>
            <a:r>
              <a:rPr lang="en-US" smtClean="0"/>
              <a:t>Biên lai thanh toán</a:t>
            </a:r>
            <a:endParaRPr lang="en-US"/>
          </a:p>
        </p:txBody>
      </p:sp>
      <p:sp>
        <p:nvSpPr>
          <p:cNvPr id="47" name="TextBox 46"/>
          <p:cNvSpPr txBox="1"/>
          <p:nvPr/>
        </p:nvSpPr>
        <p:spPr>
          <a:xfrm>
            <a:off x="3747438" y="2920010"/>
            <a:ext cx="2351926" cy="369332"/>
          </a:xfrm>
          <a:prstGeom prst="rect">
            <a:avLst/>
          </a:prstGeom>
          <a:noFill/>
        </p:spPr>
        <p:txBody>
          <a:bodyPr wrap="none" rtlCol="0">
            <a:spAutoFit/>
          </a:bodyPr>
          <a:lstStyle/>
          <a:p>
            <a:r>
              <a:rPr lang="en-US" smtClean="0"/>
              <a:t>8. Biên lai thanh toán</a:t>
            </a:r>
            <a:endParaRPr lang="en-US"/>
          </a:p>
        </p:txBody>
      </p:sp>
      <p:sp>
        <p:nvSpPr>
          <p:cNvPr id="48" name="TextBox 47"/>
          <p:cNvSpPr txBox="1"/>
          <p:nvPr/>
        </p:nvSpPr>
        <p:spPr>
          <a:xfrm>
            <a:off x="3386665" y="3645479"/>
            <a:ext cx="2557110" cy="369332"/>
          </a:xfrm>
          <a:prstGeom prst="rect">
            <a:avLst/>
          </a:prstGeom>
          <a:noFill/>
        </p:spPr>
        <p:txBody>
          <a:bodyPr wrap="none" rtlCol="0">
            <a:spAutoFit/>
          </a:bodyPr>
          <a:lstStyle/>
          <a:p>
            <a:r>
              <a:rPr lang="en-US" smtClean="0"/>
              <a:t>9. Phân phối sản phẩm</a:t>
            </a:r>
            <a:endParaRPr lang="en-US"/>
          </a:p>
        </p:txBody>
      </p:sp>
      <p:cxnSp>
        <p:nvCxnSpPr>
          <p:cNvPr id="50" name="Straight Arrow Connector 49"/>
          <p:cNvCxnSpPr/>
          <p:nvPr/>
        </p:nvCxnSpPr>
        <p:spPr>
          <a:xfrm flipH="1">
            <a:off x="3464296" y="4014811"/>
            <a:ext cx="2406468" cy="0"/>
          </a:xfrm>
          <a:prstGeom prst="straightConnector1">
            <a:avLst/>
          </a:prstGeom>
          <a:ln w="5715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4145118" y="3346064"/>
            <a:ext cx="1261884" cy="369332"/>
          </a:xfrm>
          <a:prstGeom prst="rect">
            <a:avLst/>
          </a:prstGeom>
          <a:noFill/>
        </p:spPr>
        <p:txBody>
          <a:bodyPr wrap="none" rtlCol="0">
            <a:spAutoFit/>
          </a:bodyPr>
          <a:lstStyle/>
          <a:p>
            <a:r>
              <a:rPr lang="en-US" b="1" smtClean="0">
                <a:solidFill>
                  <a:srgbClr val="0070C0"/>
                </a:solidFill>
              </a:rPr>
              <a:t>Bluetooth</a:t>
            </a:r>
            <a:endParaRPr lang="en-US" b="1">
              <a:solidFill>
                <a:srgbClr val="0070C0"/>
              </a:solidFill>
            </a:endParaRPr>
          </a:p>
        </p:txBody>
      </p:sp>
      <p:cxnSp>
        <p:nvCxnSpPr>
          <p:cNvPr id="54" name="Straight Arrow Connector 53"/>
          <p:cNvCxnSpPr/>
          <p:nvPr/>
        </p:nvCxnSpPr>
        <p:spPr>
          <a:xfrm flipH="1">
            <a:off x="3386665" y="3715396"/>
            <a:ext cx="3471337" cy="1729459"/>
          </a:xfrm>
          <a:prstGeom prst="straightConnector1">
            <a:avLst/>
          </a:prstGeom>
          <a:ln w="381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3518838" y="6127392"/>
            <a:ext cx="3466770" cy="9208"/>
          </a:xfrm>
          <a:prstGeom prst="straightConnector1">
            <a:avLst/>
          </a:prstGeom>
          <a:ln w="381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3729077" y="5383006"/>
            <a:ext cx="3236784" cy="646331"/>
          </a:xfrm>
          <a:prstGeom prst="rect">
            <a:avLst/>
          </a:prstGeom>
          <a:noFill/>
        </p:spPr>
        <p:txBody>
          <a:bodyPr wrap="none" rtlCol="0">
            <a:spAutoFit/>
          </a:bodyPr>
          <a:lstStyle/>
          <a:p>
            <a:pPr algn="ctr"/>
            <a:r>
              <a:rPr lang="en-US" smtClean="0"/>
              <a:t>Chứng nhận đảm bảo pháp lý</a:t>
            </a:r>
          </a:p>
          <a:p>
            <a:pPr algn="ctr"/>
            <a:r>
              <a:rPr lang="en-US" smtClean="0"/>
              <a:t>(CRL/OSCP)</a:t>
            </a:r>
            <a:endParaRPr lang="en-US"/>
          </a:p>
        </p:txBody>
      </p:sp>
      <p:sp>
        <p:nvSpPr>
          <p:cNvPr id="2" name="Title 1"/>
          <p:cNvSpPr>
            <a:spLocks noGrp="1"/>
          </p:cNvSpPr>
          <p:nvPr>
            <p:ph type="title"/>
          </p:nvPr>
        </p:nvSpPr>
        <p:spPr/>
        <p:txBody>
          <a:bodyPr/>
          <a:lstStyle/>
          <a:p>
            <a:r>
              <a:rPr lang="en-US"/>
              <a:t>Thanh toán POS </a:t>
            </a:r>
            <a:r>
              <a:rPr lang="en-US" smtClean="0"/>
              <a:t>thực</a:t>
            </a:r>
            <a:endParaRPr lang="en-US"/>
          </a:p>
        </p:txBody>
      </p:sp>
    </p:spTree>
    <p:extLst>
      <p:ext uri="{BB962C8B-B14F-4D97-AF65-F5344CB8AC3E}">
        <p14:creationId xmlns:p14="http://schemas.microsoft.com/office/powerpoint/2010/main" val="349133181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lstStyle/>
          <a:p>
            <a:r>
              <a:rPr lang="en-US" sz="3200" smtClean="0"/>
              <a:t>Thiết bị di động</a:t>
            </a:r>
            <a:endParaRPr lang="en-US" sz="1800"/>
          </a:p>
        </p:txBody>
      </p:sp>
      <p:sp>
        <p:nvSpPr>
          <p:cNvPr id="51203" name="AutoShape 3"/>
          <p:cNvSpPr>
            <a:spLocks noChangeArrowheads="1"/>
          </p:cNvSpPr>
          <p:nvPr/>
        </p:nvSpPr>
        <p:spPr bwMode="gray">
          <a:xfrm rot="19144107">
            <a:off x="5123213" y="2731286"/>
            <a:ext cx="792163" cy="288925"/>
          </a:xfrm>
          <a:prstGeom prst="rightArrow">
            <a:avLst>
              <a:gd name="adj1" fmla="val 35167"/>
              <a:gd name="adj2" fmla="val 111029"/>
            </a:avLst>
          </a:prstGeom>
          <a:gradFill rotWithShape="1">
            <a:gsLst>
              <a:gs pos="0">
                <a:schemeClr val="bg2">
                  <a:gamma/>
                  <a:shade val="89020"/>
                  <a:invGamma/>
                  <a:alpha val="0"/>
                </a:schemeClr>
              </a:gs>
              <a:gs pos="100000">
                <a:schemeClr val="bg2"/>
              </a:gs>
            </a:gsLst>
            <a:lin ang="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1204" name="AutoShape 4"/>
          <p:cNvSpPr>
            <a:spLocks noChangeArrowheads="1"/>
          </p:cNvSpPr>
          <p:nvPr/>
        </p:nvSpPr>
        <p:spPr bwMode="gray">
          <a:xfrm rot="2587360">
            <a:off x="4999554" y="4601916"/>
            <a:ext cx="792162" cy="288925"/>
          </a:xfrm>
          <a:prstGeom prst="rightArrow">
            <a:avLst>
              <a:gd name="adj1" fmla="val 35167"/>
              <a:gd name="adj2" fmla="val 111028"/>
            </a:avLst>
          </a:prstGeom>
          <a:gradFill rotWithShape="1">
            <a:gsLst>
              <a:gs pos="0">
                <a:schemeClr val="bg2">
                  <a:gamma/>
                  <a:shade val="89020"/>
                  <a:invGamma/>
                  <a:alpha val="0"/>
                </a:schemeClr>
              </a:gs>
              <a:gs pos="100000">
                <a:schemeClr val="bg2"/>
              </a:gs>
            </a:gsLst>
            <a:lin ang="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1205" name="AutoShape 5"/>
          <p:cNvSpPr>
            <a:spLocks noChangeArrowheads="1"/>
          </p:cNvSpPr>
          <p:nvPr/>
        </p:nvSpPr>
        <p:spPr bwMode="gray">
          <a:xfrm rot="13263980">
            <a:off x="3323640" y="2660652"/>
            <a:ext cx="792163" cy="288925"/>
          </a:xfrm>
          <a:prstGeom prst="rightArrow">
            <a:avLst>
              <a:gd name="adj1" fmla="val 35167"/>
              <a:gd name="adj2" fmla="val 111029"/>
            </a:avLst>
          </a:prstGeom>
          <a:gradFill rotWithShape="1">
            <a:gsLst>
              <a:gs pos="0">
                <a:schemeClr val="bg2">
                  <a:gamma/>
                  <a:shade val="89020"/>
                  <a:invGamma/>
                  <a:alpha val="0"/>
                </a:schemeClr>
              </a:gs>
              <a:gs pos="100000">
                <a:schemeClr val="bg2"/>
              </a:gs>
            </a:gsLst>
            <a:lin ang="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1206" name="AutoShape 6"/>
          <p:cNvSpPr>
            <a:spLocks noChangeArrowheads="1"/>
          </p:cNvSpPr>
          <p:nvPr/>
        </p:nvSpPr>
        <p:spPr bwMode="gray">
          <a:xfrm rot="8105027">
            <a:off x="3396134" y="4625973"/>
            <a:ext cx="792163" cy="288925"/>
          </a:xfrm>
          <a:prstGeom prst="rightArrow">
            <a:avLst>
              <a:gd name="adj1" fmla="val 35167"/>
              <a:gd name="adj2" fmla="val 111029"/>
            </a:avLst>
          </a:prstGeom>
          <a:gradFill rotWithShape="1">
            <a:gsLst>
              <a:gs pos="0">
                <a:schemeClr val="bg2">
                  <a:gamma/>
                  <a:shade val="89020"/>
                  <a:invGamma/>
                  <a:alpha val="0"/>
                </a:schemeClr>
              </a:gs>
              <a:gs pos="100000">
                <a:schemeClr val="bg2"/>
              </a:gs>
            </a:gsLst>
            <a:lin ang="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1207" name="AutoShape 7"/>
          <p:cNvSpPr>
            <a:spLocks noChangeArrowheads="1"/>
          </p:cNvSpPr>
          <p:nvPr/>
        </p:nvSpPr>
        <p:spPr bwMode="gray">
          <a:xfrm>
            <a:off x="5356225" y="3662363"/>
            <a:ext cx="792163" cy="288925"/>
          </a:xfrm>
          <a:prstGeom prst="rightArrow">
            <a:avLst>
              <a:gd name="adj1" fmla="val 35167"/>
              <a:gd name="adj2" fmla="val 111029"/>
            </a:avLst>
          </a:prstGeom>
          <a:gradFill rotWithShape="1">
            <a:gsLst>
              <a:gs pos="0">
                <a:schemeClr val="bg2">
                  <a:gamma/>
                  <a:shade val="89020"/>
                  <a:invGamma/>
                  <a:alpha val="0"/>
                </a:schemeClr>
              </a:gs>
              <a:gs pos="100000">
                <a:schemeClr val="bg2"/>
              </a:gs>
            </a:gsLst>
            <a:lin ang="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1208" name="AutoShape 8"/>
          <p:cNvSpPr>
            <a:spLocks noChangeArrowheads="1"/>
          </p:cNvSpPr>
          <p:nvPr/>
        </p:nvSpPr>
        <p:spPr bwMode="gray">
          <a:xfrm rot="-10800000">
            <a:off x="2946400" y="3656013"/>
            <a:ext cx="863600" cy="288925"/>
          </a:xfrm>
          <a:prstGeom prst="rightArrow">
            <a:avLst>
              <a:gd name="adj1" fmla="val 35167"/>
              <a:gd name="adj2" fmla="val 121041"/>
            </a:avLst>
          </a:prstGeom>
          <a:gradFill rotWithShape="1">
            <a:gsLst>
              <a:gs pos="0">
                <a:schemeClr val="bg2">
                  <a:gamma/>
                  <a:shade val="89020"/>
                  <a:invGamma/>
                  <a:alpha val="0"/>
                </a:schemeClr>
              </a:gs>
              <a:gs pos="100000">
                <a:schemeClr val="bg2"/>
              </a:gs>
            </a:gsLst>
            <a:lin ang="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1209" name="Oval 9"/>
          <p:cNvSpPr>
            <a:spLocks noChangeArrowheads="1"/>
          </p:cNvSpPr>
          <p:nvPr/>
        </p:nvSpPr>
        <p:spPr bwMode="gray">
          <a:xfrm>
            <a:off x="2692400" y="1893888"/>
            <a:ext cx="3743325" cy="3744912"/>
          </a:xfrm>
          <a:prstGeom prst="ellipse">
            <a:avLst/>
          </a:prstGeom>
          <a:noFill/>
          <a:ln w="38100" algn="ctr">
            <a:solidFill>
              <a:schemeClr val="tx2"/>
            </a:solidFill>
            <a:round/>
            <a:headEnd/>
            <a:tailEnd/>
          </a:ln>
          <a:effectLst/>
          <a:extLst>
            <a:ext uri="{909E8E84-426E-40DD-AFC4-6F175D3DCCD1}">
              <a14:hiddenFill xmlns:a14="http://schemas.microsoft.com/office/drawing/2010/main">
                <a:solidFill>
                  <a:schemeClr val="bg2"/>
                </a:solidFill>
              </a14:hiddenFill>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nvGrpSpPr>
          <p:cNvPr id="51216" name="Group 16"/>
          <p:cNvGrpSpPr>
            <a:grpSpLocks/>
          </p:cNvGrpSpPr>
          <p:nvPr/>
        </p:nvGrpSpPr>
        <p:grpSpPr bwMode="auto">
          <a:xfrm>
            <a:off x="4435589" y="5472757"/>
            <a:ext cx="360362" cy="360362"/>
            <a:chOff x="2109" y="3612"/>
            <a:chExt cx="227" cy="227"/>
          </a:xfrm>
        </p:grpSpPr>
        <p:sp>
          <p:nvSpPr>
            <p:cNvPr id="51217" name="Oval 17"/>
            <p:cNvSpPr>
              <a:spLocks noChangeArrowheads="1"/>
            </p:cNvSpPr>
            <p:nvPr/>
          </p:nvSpPr>
          <p:spPr bwMode="gray">
            <a:xfrm>
              <a:off x="2109" y="3612"/>
              <a:ext cx="227" cy="227"/>
            </a:xfrm>
            <a:prstGeom prst="ellipse">
              <a:avLst/>
            </a:prstGeom>
            <a:gradFill rotWithShape="1">
              <a:gsLst>
                <a:gs pos="0">
                  <a:schemeClr val="accent2"/>
                </a:gs>
                <a:gs pos="100000">
                  <a:schemeClr val="accent2">
                    <a:gamma/>
                    <a:shade val="48627"/>
                    <a:invGamma/>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152400" dir="16200000" sy="-100000" rotWithShape="0">
                      <a:schemeClr val="bg2">
                        <a:alpha val="50000"/>
                      </a:schemeClr>
                    </a:outerShdw>
                  </a:effectLst>
                </a14:hiddenEffects>
              </a:ext>
            </a:extLst>
          </p:spPr>
          <p:txBody>
            <a:bodyPr wrap="none" anchor="ctr"/>
            <a:lstStyle/>
            <a:p>
              <a:endParaRPr lang="en-US"/>
            </a:p>
          </p:txBody>
        </p:sp>
        <p:sp>
          <p:nvSpPr>
            <p:cNvPr id="51218" name="Oval 18"/>
            <p:cNvSpPr>
              <a:spLocks noChangeArrowheads="1"/>
            </p:cNvSpPr>
            <p:nvPr/>
          </p:nvSpPr>
          <p:spPr bwMode="gray">
            <a:xfrm>
              <a:off x="2119" y="3631"/>
              <a:ext cx="141" cy="142"/>
            </a:xfrm>
            <a:prstGeom prst="ellipse">
              <a:avLst/>
            </a:prstGeom>
            <a:gradFill rotWithShape="1">
              <a:gsLst>
                <a:gs pos="0">
                  <a:schemeClr val="accent2">
                    <a:gamma/>
                    <a:tint val="36471"/>
                    <a:invGamma/>
                  </a:schemeClr>
                </a:gs>
                <a:gs pos="100000">
                  <a:schemeClr val="accent2">
                    <a:alpha val="0"/>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grpSp>
      <p:sp>
        <p:nvSpPr>
          <p:cNvPr id="51228" name="Oval 28"/>
          <p:cNvSpPr>
            <a:spLocks noChangeArrowheads="1"/>
          </p:cNvSpPr>
          <p:nvPr/>
        </p:nvSpPr>
        <p:spPr bwMode="gray">
          <a:xfrm>
            <a:off x="3624263" y="2846388"/>
            <a:ext cx="1944687" cy="1944687"/>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51229" name="Oval 29"/>
          <p:cNvSpPr>
            <a:spLocks noChangeArrowheads="1"/>
          </p:cNvSpPr>
          <p:nvPr/>
        </p:nvSpPr>
        <p:spPr bwMode="gray">
          <a:xfrm>
            <a:off x="3617913" y="2830513"/>
            <a:ext cx="1944687" cy="1944687"/>
          </a:xfrm>
          <a:prstGeom prst="ellipse">
            <a:avLst/>
          </a:prstGeom>
          <a:gradFill rotWithShape="1">
            <a:gsLst>
              <a:gs pos="0">
                <a:schemeClr val="hlink">
                  <a:alpha val="32001"/>
                </a:schemeClr>
              </a:gs>
              <a:gs pos="100000">
                <a:schemeClr val="hlink">
                  <a:gamma/>
                  <a:shade val="46275"/>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51230" name="Oval 30"/>
          <p:cNvSpPr>
            <a:spLocks noChangeArrowheads="1"/>
          </p:cNvSpPr>
          <p:nvPr/>
        </p:nvSpPr>
        <p:spPr bwMode="gray">
          <a:xfrm>
            <a:off x="3751263" y="2973388"/>
            <a:ext cx="1690687" cy="1690687"/>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51231" name="Oval 31"/>
          <p:cNvSpPr>
            <a:spLocks noChangeArrowheads="1"/>
          </p:cNvSpPr>
          <p:nvPr/>
        </p:nvSpPr>
        <p:spPr bwMode="gray">
          <a:xfrm>
            <a:off x="3733800" y="2946400"/>
            <a:ext cx="1690688" cy="1690688"/>
          </a:xfrm>
          <a:prstGeom prst="ellipse">
            <a:avLst/>
          </a:prstGeom>
          <a:gradFill rotWithShape="1">
            <a:gsLst>
              <a:gs pos="0">
                <a:schemeClr val="hlink">
                  <a:gamma/>
                  <a:shade val="63529"/>
                  <a:invGamma/>
                </a:schemeClr>
              </a:gs>
              <a:gs pos="100000">
                <a:schemeClr val="hlink">
                  <a:alpha val="0"/>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nvGrpSpPr>
          <p:cNvPr id="51259" name="Group 59"/>
          <p:cNvGrpSpPr>
            <a:grpSpLocks/>
          </p:cNvGrpSpPr>
          <p:nvPr/>
        </p:nvGrpSpPr>
        <p:grpSpPr bwMode="auto">
          <a:xfrm>
            <a:off x="3835400" y="3057525"/>
            <a:ext cx="1522413" cy="1522413"/>
            <a:chOff x="2416" y="1926"/>
            <a:chExt cx="959" cy="959"/>
          </a:xfrm>
        </p:grpSpPr>
        <p:sp>
          <p:nvSpPr>
            <p:cNvPr id="51232" name="Oval 32"/>
            <p:cNvSpPr>
              <a:spLocks noChangeArrowheads="1"/>
            </p:cNvSpPr>
            <p:nvPr/>
          </p:nvSpPr>
          <p:spPr bwMode="gray">
            <a:xfrm>
              <a:off x="2416" y="1926"/>
              <a:ext cx="959" cy="959"/>
            </a:xfrm>
            <a:prstGeom prst="ellipse">
              <a:avLst/>
            </a:prstGeom>
            <a:solidFill>
              <a:srgbClr val="333333"/>
            </a:soli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51233" name="Oval 33"/>
            <p:cNvSpPr>
              <a:spLocks noChangeArrowheads="1"/>
            </p:cNvSpPr>
            <p:nvPr/>
          </p:nvSpPr>
          <p:spPr bwMode="gray">
            <a:xfrm>
              <a:off x="2430" y="1938"/>
              <a:ext cx="927" cy="928"/>
            </a:xfrm>
            <a:prstGeom prst="ellipse">
              <a:avLst/>
            </a:prstGeom>
            <a:gradFill rotWithShape="1">
              <a:gsLst>
                <a:gs pos="0">
                  <a:srgbClr val="D6E1E2">
                    <a:gamma/>
                    <a:shade val="46275"/>
                    <a:invGamma/>
                  </a:srgbClr>
                </a:gs>
                <a:gs pos="100000">
                  <a:srgbClr val="D6E1E2"/>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en-US"/>
            </a:p>
          </p:txBody>
        </p:sp>
        <p:sp>
          <p:nvSpPr>
            <p:cNvPr id="51234" name="Oval 34"/>
            <p:cNvSpPr>
              <a:spLocks noChangeArrowheads="1"/>
            </p:cNvSpPr>
            <p:nvPr/>
          </p:nvSpPr>
          <p:spPr bwMode="gray">
            <a:xfrm>
              <a:off x="2441" y="1944"/>
              <a:ext cx="906" cy="904"/>
            </a:xfrm>
            <a:prstGeom prst="ellipse">
              <a:avLst/>
            </a:prstGeom>
            <a:gradFill rotWithShape="1">
              <a:gsLst>
                <a:gs pos="0">
                  <a:srgbClr val="D6E1E2">
                    <a:alpha val="0"/>
                  </a:srgbClr>
                </a:gs>
                <a:gs pos="100000">
                  <a:srgbClr val="D6E1E2">
                    <a:gamma/>
                    <a:tint val="34902"/>
                    <a:invGamma/>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en-US"/>
            </a:p>
          </p:txBody>
        </p:sp>
        <p:sp>
          <p:nvSpPr>
            <p:cNvPr id="51235" name="Oval 35"/>
            <p:cNvSpPr>
              <a:spLocks noChangeArrowheads="1"/>
            </p:cNvSpPr>
            <p:nvPr/>
          </p:nvSpPr>
          <p:spPr bwMode="gray">
            <a:xfrm>
              <a:off x="2451" y="1953"/>
              <a:ext cx="861" cy="845"/>
            </a:xfrm>
            <a:prstGeom prst="ellipse">
              <a:avLst/>
            </a:prstGeom>
            <a:gradFill rotWithShape="1">
              <a:gsLst>
                <a:gs pos="0">
                  <a:srgbClr val="D6E1E2">
                    <a:gamma/>
                    <a:shade val="79216"/>
                    <a:invGamma/>
                  </a:srgbClr>
                </a:gs>
                <a:gs pos="100000">
                  <a:srgbClr val="D6E1E2">
                    <a:alpha val="4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en-US"/>
            </a:p>
          </p:txBody>
        </p:sp>
        <p:sp>
          <p:nvSpPr>
            <p:cNvPr id="51236" name="Oval 36"/>
            <p:cNvSpPr>
              <a:spLocks noChangeArrowheads="1"/>
            </p:cNvSpPr>
            <p:nvPr/>
          </p:nvSpPr>
          <p:spPr bwMode="gray">
            <a:xfrm>
              <a:off x="2502" y="1976"/>
              <a:ext cx="765" cy="687"/>
            </a:xfrm>
            <a:prstGeom prst="ellipse">
              <a:avLst/>
            </a:prstGeom>
            <a:gradFill rotWithShape="1">
              <a:gsLst>
                <a:gs pos="0">
                  <a:srgbClr val="D6E1E2">
                    <a:gamma/>
                    <a:tint val="0"/>
                    <a:invGamma/>
                  </a:srgbClr>
                </a:gs>
                <a:gs pos="100000">
                  <a:srgbClr val="D6E1E2">
                    <a:alpha val="3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en-US"/>
            </a:p>
          </p:txBody>
        </p:sp>
      </p:grpSp>
      <p:sp>
        <p:nvSpPr>
          <p:cNvPr id="51237" name="Text Box 37"/>
          <p:cNvSpPr txBox="1">
            <a:spLocks noChangeArrowheads="1"/>
          </p:cNvSpPr>
          <p:nvPr/>
        </p:nvSpPr>
        <p:spPr bwMode="auto">
          <a:xfrm>
            <a:off x="3776640" y="3336121"/>
            <a:ext cx="155736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eaLnBrk="0" hangingPunct="0"/>
            <a:r>
              <a:rPr lang="en-US" sz="2800" smtClean="0"/>
              <a:t>Thiết bị di động</a:t>
            </a:r>
            <a:endParaRPr lang="en-US" sz="2800">
              <a:solidFill>
                <a:srgbClr val="000000"/>
              </a:solidFill>
            </a:endParaRPr>
          </a:p>
        </p:txBody>
      </p:sp>
      <p:sp>
        <p:nvSpPr>
          <p:cNvPr id="51238" name="Text Box 38"/>
          <p:cNvSpPr txBox="1">
            <a:spLocks noChangeArrowheads="1"/>
          </p:cNvSpPr>
          <p:nvPr/>
        </p:nvSpPr>
        <p:spPr bwMode="auto">
          <a:xfrm>
            <a:off x="4081429" y="1248361"/>
            <a:ext cx="1061509"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1600" smtClean="0"/>
              <a:t>Notebook</a:t>
            </a:r>
            <a:endParaRPr lang="en-US" sz="1600"/>
          </a:p>
        </p:txBody>
      </p:sp>
      <p:sp>
        <p:nvSpPr>
          <p:cNvPr id="51239" name="Text Box 39"/>
          <p:cNvSpPr txBox="1">
            <a:spLocks noChangeArrowheads="1"/>
          </p:cNvSpPr>
          <p:nvPr/>
        </p:nvSpPr>
        <p:spPr bwMode="auto">
          <a:xfrm>
            <a:off x="4325013" y="6033315"/>
            <a:ext cx="604654"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eaLnBrk="0" hangingPunct="0"/>
            <a:r>
              <a:rPr lang="en-US" sz="1600" smtClean="0"/>
              <a:t>PDA</a:t>
            </a:r>
            <a:endParaRPr lang="en-US" sz="1600"/>
          </a:p>
        </p:txBody>
      </p:sp>
      <p:sp>
        <p:nvSpPr>
          <p:cNvPr id="51240" name="Text Box 40"/>
          <p:cNvSpPr txBox="1">
            <a:spLocks noChangeArrowheads="1"/>
          </p:cNvSpPr>
          <p:nvPr/>
        </p:nvSpPr>
        <p:spPr bwMode="auto">
          <a:xfrm>
            <a:off x="6629400" y="3632200"/>
            <a:ext cx="1587294"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1600" smtClean="0"/>
              <a:t>Máy nghe nhạc</a:t>
            </a:r>
            <a:endParaRPr lang="en-US" sz="1600"/>
          </a:p>
        </p:txBody>
      </p:sp>
      <p:sp>
        <p:nvSpPr>
          <p:cNvPr id="51242" name="Text Box 42"/>
          <p:cNvSpPr txBox="1">
            <a:spLocks noChangeArrowheads="1"/>
          </p:cNvSpPr>
          <p:nvPr/>
        </p:nvSpPr>
        <p:spPr bwMode="auto">
          <a:xfrm>
            <a:off x="767050" y="2082247"/>
            <a:ext cx="2178803"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eaLnBrk="0" hangingPunct="0"/>
            <a:r>
              <a:rPr lang="en-US" sz="1600" smtClean="0"/>
              <a:t>Điện thoại thông minh</a:t>
            </a:r>
            <a:endParaRPr lang="en-US" sz="1600"/>
          </a:p>
        </p:txBody>
      </p:sp>
      <p:sp>
        <p:nvSpPr>
          <p:cNvPr id="51243" name="Text Box 43"/>
          <p:cNvSpPr txBox="1">
            <a:spLocks noChangeArrowheads="1"/>
          </p:cNvSpPr>
          <p:nvPr/>
        </p:nvSpPr>
        <p:spPr bwMode="auto">
          <a:xfrm>
            <a:off x="548855" y="3662363"/>
            <a:ext cx="1835760"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eaLnBrk="0" hangingPunct="0"/>
            <a:r>
              <a:rPr lang="en-US" sz="1600" smtClean="0"/>
              <a:t>Điện thoại di động</a:t>
            </a:r>
            <a:endParaRPr lang="en-US" sz="1600"/>
          </a:p>
        </p:txBody>
      </p:sp>
      <p:grpSp>
        <p:nvGrpSpPr>
          <p:cNvPr id="51244" name="Group 44"/>
          <p:cNvGrpSpPr>
            <a:grpSpLocks/>
          </p:cNvGrpSpPr>
          <p:nvPr/>
        </p:nvGrpSpPr>
        <p:grpSpPr bwMode="auto">
          <a:xfrm>
            <a:off x="2514600" y="3657600"/>
            <a:ext cx="360363" cy="360363"/>
            <a:chOff x="2109" y="3612"/>
            <a:chExt cx="227" cy="227"/>
          </a:xfrm>
        </p:grpSpPr>
        <p:sp>
          <p:nvSpPr>
            <p:cNvPr id="51245" name="Oval 45"/>
            <p:cNvSpPr>
              <a:spLocks noChangeArrowheads="1"/>
            </p:cNvSpPr>
            <p:nvPr/>
          </p:nvSpPr>
          <p:spPr bwMode="gray">
            <a:xfrm>
              <a:off x="2109" y="3612"/>
              <a:ext cx="227" cy="227"/>
            </a:xfrm>
            <a:prstGeom prst="ellipse">
              <a:avLst/>
            </a:prstGeom>
            <a:gradFill rotWithShape="1">
              <a:gsLst>
                <a:gs pos="0">
                  <a:schemeClr val="accent2"/>
                </a:gs>
                <a:gs pos="100000">
                  <a:schemeClr val="accent2">
                    <a:gamma/>
                    <a:shade val="48627"/>
                    <a:invGamma/>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152400" dir="16200000" sy="-100000" rotWithShape="0">
                      <a:schemeClr val="bg2">
                        <a:alpha val="50000"/>
                      </a:schemeClr>
                    </a:outerShdw>
                  </a:effectLst>
                </a14:hiddenEffects>
              </a:ext>
            </a:extLst>
          </p:spPr>
          <p:txBody>
            <a:bodyPr wrap="none" anchor="ctr"/>
            <a:lstStyle/>
            <a:p>
              <a:endParaRPr lang="en-US"/>
            </a:p>
          </p:txBody>
        </p:sp>
        <p:sp>
          <p:nvSpPr>
            <p:cNvPr id="51246" name="Oval 46"/>
            <p:cNvSpPr>
              <a:spLocks noChangeArrowheads="1"/>
            </p:cNvSpPr>
            <p:nvPr/>
          </p:nvSpPr>
          <p:spPr bwMode="gray">
            <a:xfrm>
              <a:off x="2119" y="3631"/>
              <a:ext cx="141" cy="142"/>
            </a:xfrm>
            <a:prstGeom prst="ellipse">
              <a:avLst/>
            </a:prstGeom>
            <a:gradFill rotWithShape="1">
              <a:gsLst>
                <a:gs pos="0">
                  <a:schemeClr val="accent2">
                    <a:gamma/>
                    <a:tint val="36471"/>
                    <a:invGamma/>
                  </a:schemeClr>
                </a:gs>
                <a:gs pos="100000">
                  <a:schemeClr val="accent2">
                    <a:alpha val="0"/>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grpSp>
      <p:grpSp>
        <p:nvGrpSpPr>
          <p:cNvPr id="51247" name="Group 47"/>
          <p:cNvGrpSpPr>
            <a:grpSpLocks/>
          </p:cNvGrpSpPr>
          <p:nvPr/>
        </p:nvGrpSpPr>
        <p:grpSpPr bwMode="auto">
          <a:xfrm>
            <a:off x="3045941" y="2227455"/>
            <a:ext cx="360363" cy="360363"/>
            <a:chOff x="2109" y="3612"/>
            <a:chExt cx="227" cy="227"/>
          </a:xfrm>
        </p:grpSpPr>
        <p:sp>
          <p:nvSpPr>
            <p:cNvPr id="51248" name="Oval 48"/>
            <p:cNvSpPr>
              <a:spLocks noChangeArrowheads="1"/>
            </p:cNvSpPr>
            <p:nvPr/>
          </p:nvSpPr>
          <p:spPr bwMode="gray">
            <a:xfrm>
              <a:off x="2109" y="3612"/>
              <a:ext cx="227" cy="227"/>
            </a:xfrm>
            <a:prstGeom prst="ellipse">
              <a:avLst/>
            </a:prstGeom>
            <a:gradFill rotWithShape="1">
              <a:gsLst>
                <a:gs pos="0">
                  <a:schemeClr val="accent2"/>
                </a:gs>
                <a:gs pos="100000">
                  <a:schemeClr val="accent2">
                    <a:gamma/>
                    <a:shade val="48627"/>
                    <a:invGamma/>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152400" dir="16200000" sy="-100000" rotWithShape="0">
                      <a:schemeClr val="bg2">
                        <a:alpha val="50000"/>
                      </a:schemeClr>
                    </a:outerShdw>
                  </a:effectLst>
                </a14:hiddenEffects>
              </a:ext>
            </a:extLst>
          </p:spPr>
          <p:txBody>
            <a:bodyPr wrap="none" anchor="ctr"/>
            <a:lstStyle/>
            <a:p>
              <a:endParaRPr lang="en-US"/>
            </a:p>
          </p:txBody>
        </p:sp>
        <p:sp>
          <p:nvSpPr>
            <p:cNvPr id="51249" name="Oval 49"/>
            <p:cNvSpPr>
              <a:spLocks noChangeArrowheads="1"/>
            </p:cNvSpPr>
            <p:nvPr/>
          </p:nvSpPr>
          <p:spPr bwMode="gray">
            <a:xfrm>
              <a:off x="2119" y="3631"/>
              <a:ext cx="141" cy="142"/>
            </a:xfrm>
            <a:prstGeom prst="ellipse">
              <a:avLst/>
            </a:prstGeom>
            <a:gradFill rotWithShape="1">
              <a:gsLst>
                <a:gs pos="0">
                  <a:schemeClr val="accent2">
                    <a:gamma/>
                    <a:tint val="36471"/>
                    <a:invGamma/>
                  </a:schemeClr>
                </a:gs>
                <a:gs pos="100000">
                  <a:schemeClr val="accent2">
                    <a:alpha val="0"/>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grpSp>
      <p:grpSp>
        <p:nvGrpSpPr>
          <p:cNvPr id="51250" name="Group 50"/>
          <p:cNvGrpSpPr>
            <a:grpSpLocks/>
          </p:cNvGrpSpPr>
          <p:nvPr/>
        </p:nvGrpSpPr>
        <p:grpSpPr bwMode="auto">
          <a:xfrm>
            <a:off x="4482878" y="1668535"/>
            <a:ext cx="360363" cy="360363"/>
            <a:chOff x="2109" y="3612"/>
            <a:chExt cx="227" cy="227"/>
          </a:xfrm>
        </p:grpSpPr>
        <p:sp>
          <p:nvSpPr>
            <p:cNvPr id="51251" name="Oval 51"/>
            <p:cNvSpPr>
              <a:spLocks noChangeArrowheads="1"/>
            </p:cNvSpPr>
            <p:nvPr/>
          </p:nvSpPr>
          <p:spPr bwMode="gray">
            <a:xfrm>
              <a:off x="2109" y="3612"/>
              <a:ext cx="227" cy="227"/>
            </a:xfrm>
            <a:prstGeom prst="ellipse">
              <a:avLst/>
            </a:prstGeom>
            <a:gradFill rotWithShape="1">
              <a:gsLst>
                <a:gs pos="0">
                  <a:schemeClr val="accent2"/>
                </a:gs>
                <a:gs pos="100000">
                  <a:schemeClr val="accent2">
                    <a:gamma/>
                    <a:shade val="48627"/>
                    <a:invGamma/>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152400" dir="16200000" sy="-100000" rotWithShape="0">
                      <a:schemeClr val="bg2">
                        <a:alpha val="50000"/>
                      </a:schemeClr>
                    </a:outerShdw>
                  </a:effectLst>
                </a14:hiddenEffects>
              </a:ext>
            </a:extLst>
          </p:spPr>
          <p:txBody>
            <a:bodyPr wrap="none" anchor="ctr"/>
            <a:lstStyle/>
            <a:p>
              <a:endParaRPr lang="en-US"/>
            </a:p>
          </p:txBody>
        </p:sp>
        <p:sp>
          <p:nvSpPr>
            <p:cNvPr id="51252" name="Oval 52"/>
            <p:cNvSpPr>
              <a:spLocks noChangeArrowheads="1"/>
            </p:cNvSpPr>
            <p:nvPr/>
          </p:nvSpPr>
          <p:spPr bwMode="gray">
            <a:xfrm>
              <a:off x="2119" y="3631"/>
              <a:ext cx="141" cy="142"/>
            </a:xfrm>
            <a:prstGeom prst="ellipse">
              <a:avLst/>
            </a:prstGeom>
            <a:gradFill rotWithShape="1">
              <a:gsLst>
                <a:gs pos="0">
                  <a:schemeClr val="accent2">
                    <a:gamma/>
                    <a:tint val="36471"/>
                    <a:invGamma/>
                  </a:schemeClr>
                </a:gs>
                <a:gs pos="100000">
                  <a:schemeClr val="accent2">
                    <a:alpha val="0"/>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grpSp>
      <p:grpSp>
        <p:nvGrpSpPr>
          <p:cNvPr id="51253" name="Group 53"/>
          <p:cNvGrpSpPr>
            <a:grpSpLocks/>
          </p:cNvGrpSpPr>
          <p:nvPr/>
        </p:nvGrpSpPr>
        <p:grpSpPr bwMode="auto">
          <a:xfrm>
            <a:off x="6248400" y="3581400"/>
            <a:ext cx="360363" cy="360363"/>
            <a:chOff x="2109" y="3612"/>
            <a:chExt cx="227" cy="227"/>
          </a:xfrm>
        </p:grpSpPr>
        <p:sp>
          <p:nvSpPr>
            <p:cNvPr id="51254" name="Oval 54"/>
            <p:cNvSpPr>
              <a:spLocks noChangeArrowheads="1"/>
            </p:cNvSpPr>
            <p:nvPr/>
          </p:nvSpPr>
          <p:spPr bwMode="gray">
            <a:xfrm>
              <a:off x="2109" y="3612"/>
              <a:ext cx="227" cy="227"/>
            </a:xfrm>
            <a:prstGeom prst="ellipse">
              <a:avLst/>
            </a:prstGeom>
            <a:gradFill rotWithShape="1">
              <a:gsLst>
                <a:gs pos="0">
                  <a:schemeClr val="accent2"/>
                </a:gs>
                <a:gs pos="100000">
                  <a:schemeClr val="accent2">
                    <a:gamma/>
                    <a:shade val="48627"/>
                    <a:invGamma/>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152400" dir="16200000" sy="-100000" rotWithShape="0">
                      <a:schemeClr val="bg2">
                        <a:alpha val="50000"/>
                      </a:schemeClr>
                    </a:outerShdw>
                  </a:effectLst>
                </a14:hiddenEffects>
              </a:ext>
            </a:extLst>
          </p:spPr>
          <p:txBody>
            <a:bodyPr wrap="none" anchor="ctr"/>
            <a:lstStyle/>
            <a:p>
              <a:endParaRPr lang="en-US"/>
            </a:p>
          </p:txBody>
        </p:sp>
        <p:sp>
          <p:nvSpPr>
            <p:cNvPr id="51255" name="Oval 55"/>
            <p:cNvSpPr>
              <a:spLocks noChangeArrowheads="1"/>
            </p:cNvSpPr>
            <p:nvPr/>
          </p:nvSpPr>
          <p:spPr bwMode="gray">
            <a:xfrm>
              <a:off x="2119" y="3631"/>
              <a:ext cx="141" cy="142"/>
            </a:xfrm>
            <a:prstGeom prst="ellipse">
              <a:avLst/>
            </a:prstGeom>
            <a:gradFill rotWithShape="1">
              <a:gsLst>
                <a:gs pos="0">
                  <a:schemeClr val="accent2">
                    <a:gamma/>
                    <a:tint val="36471"/>
                    <a:invGamma/>
                  </a:schemeClr>
                </a:gs>
                <a:gs pos="100000">
                  <a:schemeClr val="accent2">
                    <a:alpha val="0"/>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grpSp>
      <p:grpSp>
        <p:nvGrpSpPr>
          <p:cNvPr id="51256" name="Group 56"/>
          <p:cNvGrpSpPr>
            <a:grpSpLocks/>
          </p:cNvGrpSpPr>
          <p:nvPr/>
        </p:nvGrpSpPr>
        <p:grpSpPr bwMode="auto">
          <a:xfrm>
            <a:off x="5716685" y="4949032"/>
            <a:ext cx="360363" cy="360363"/>
            <a:chOff x="2109" y="3612"/>
            <a:chExt cx="227" cy="227"/>
          </a:xfrm>
        </p:grpSpPr>
        <p:sp>
          <p:nvSpPr>
            <p:cNvPr id="51257" name="Oval 57"/>
            <p:cNvSpPr>
              <a:spLocks noChangeArrowheads="1"/>
            </p:cNvSpPr>
            <p:nvPr/>
          </p:nvSpPr>
          <p:spPr bwMode="gray">
            <a:xfrm>
              <a:off x="2109" y="3612"/>
              <a:ext cx="227" cy="227"/>
            </a:xfrm>
            <a:prstGeom prst="ellipse">
              <a:avLst/>
            </a:prstGeom>
            <a:gradFill rotWithShape="1">
              <a:gsLst>
                <a:gs pos="0">
                  <a:schemeClr val="accent2"/>
                </a:gs>
                <a:gs pos="100000">
                  <a:schemeClr val="accent2">
                    <a:gamma/>
                    <a:shade val="48627"/>
                    <a:invGamma/>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152400" dir="16200000" sy="-100000" rotWithShape="0">
                      <a:schemeClr val="bg2">
                        <a:alpha val="50000"/>
                      </a:schemeClr>
                    </a:outerShdw>
                  </a:effectLst>
                </a14:hiddenEffects>
              </a:ext>
            </a:extLst>
          </p:spPr>
          <p:txBody>
            <a:bodyPr wrap="none" anchor="ctr"/>
            <a:lstStyle/>
            <a:p>
              <a:endParaRPr lang="en-US"/>
            </a:p>
          </p:txBody>
        </p:sp>
        <p:sp>
          <p:nvSpPr>
            <p:cNvPr id="51258" name="Oval 58"/>
            <p:cNvSpPr>
              <a:spLocks noChangeArrowheads="1"/>
            </p:cNvSpPr>
            <p:nvPr/>
          </p:nvSpPr>
          <p:spPr bwMode="gray">
            <a:xfrm>
              <a:off x="2119" y="3631"/>
              <a:ext cx="141" cy="142"/>
            </a:xfrm>
            <a:prstGeom prst="ellipse">
              <a:avLst/>
            </a:prstGeom>
            <a:gradFill rotWithShape="1">
              <a:gsLst>
                <a:gs pos="0">
                  <a:schemeClr val="accent2">
                    <a:gamma/>
                    <a:tint val="36471"/>
                    <a:invGamma/>
                  </a:schemeClr>
                </a:gs>
                <a:gs pos="100000">
                  <a:schemeClr val="accent2">
                    <a:alpha val="0"/>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grpSp>
      <p:grpSp>
        <p:nvGrpSpPr>
          <p:cNvPr id="45" name="Group 47"/>
          <p:cNvGrpSpPr>
            <a:grpSpLocks/>
          </p:cNvGrpSpPr>
          <p:nvPr/>
        </p:nvGrpSpPr>
        <p:grpSpPr bwMode="auto">
          <a:xfrm>
            <a:off x="5776216" y="2251524"/>
            <a:ext cx="360363" cy="360363"/>
            <a:chOff x="2109" y="3612"/>
            <a:chExt cx="227" cy="227"/>
          </a:xfrm>
        </p:grpSpPr>
        <p:sp>
          <p:nvSpPr>
            <p:cNvPr id="46" name="Oval 48"/>
            <p:cNvSpPr>
              <a:spLocks noChangeArrowheads="1"/>
            </p:cNvSpPr>
            <p:nvPr/>
          </p:nvSpPr>
          <p:spPr bwMode="gray">
            <a:xfrm>
              <a:off x="2109" y="3612"/>
              <a:ext cx="227" cy="227"/>
            </a:xfrm>
            <a:prstGeom prst="ellipse">
              <a:avLst/>
            </a:prstGeom>
            <a:gradFill rotWithShape="1">
              <a:gsLst>
                <a:gs pos="0">
                  <a:schemeClr val="accent2"/>
                </a:gs>
                <a:gs pos="100000">
                  <a:schemeClr val="accent2">
                    <a:gamma/>
                    <a:shade val="48627"/>
                    <a:invGamma/>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152400" dir="16200000" sy="-100000" rotWithShape="0">
                      <a:schemeClr val="bg2">
                        <a:alpha val="50000"/>
                      </a:schemeClr>
                    </a:outerShdw>
                  </a:effectLst>
                </a14:hiddenEffects>
              </a:ext>
            </a:extLst>
          </p:spPr>
          <p:txBody>
            <a:bodyPr wrap="none" anchor="ctr"/>
            <a:lstStyle/>
            <a:p>
              <a:endParaRPr lang="en-US"/>
            </a:p>
          </p:txBody>
        </p:sp>
        <p:sp>
          <p:nvSpPr>
            <p:cNvPr id="47" name="Oval 49"/>
            <p:cNvSpPr>
              <a:spLocks noChangeArrowheads="1"/>
            </p:cNvSpPr>
            <p:nvPr/>
          </p:nvSpPr>
          <p:spPr bwMode="gray">
            <a:xfrm>
              <a:off x="2119" y="3631"/>
              <a:ext cx="141" cy="142"/>
            </a:xfrm>
            <a:prstGeom prst="ellipse">
              <a:avLst/>
            </a:prstGeom>
            <a:gradFill rotWithShape="1">
              <a:gsLst>
                <a:gs pos="0">
                  <a:schemeClr val="accent2">
                    <a:gamma/>
                    <a:tint val="36471"/>
                    <a:invGamma/>
                  </a:schemeClr>
                </a:gs>
                <a:gs pos="100000">
                  <a:schemeClr val="accent2">
                    <a:alpha val="0"/>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grpSp>
      <p:grpSp>
        <p:nvGrpSpPr>
          <p:cNvPr id="48" name="Group 47"/>
          <p:cNvGrpSpPr>
            <a:grpSpLocks/>
          </p:cNvGrpSpPr>
          <p:nvPr/>
        </p:nvGrpSpPr>
        <p:grpSpPr bwMode="auto">
          <a:xfrm>
            <a:off x="3152558" y="4983163"/>
            <a:ext cx="360363" cy="360363"/>
            <a:chOff x="2109" y="3612"/>
            <a:chExt cx="227" cy="227"/>
          </a:xfrm>
        </p:grpSpPr>
        <p:sp>
          <p:nvSpPr>
            <p:cNvPr id="49" name="Oval 48"/>
            <p:cNvSpPr>
              <a:spLocks noChangeArrowheads="1"/>
            </p:cNvSpPr>
            <p:nvPr/>
          </p:nvSpPr>
          <p:spPr bwMode="gray">
            <a:xfrm>
              <a:off x="2109" y="3612"/>
              <a:ext cx="227" cy="227"/>
            </a:xfrm>
            <a:prstGeom prst="ellipse">
              <a:avLst/>
            </a:prstGeom>
            <a:gradFill rotWithShape="1">
              <a:gsLst>
                <a:gs pos="0">
                  <a:schemeClr val="accent2"/>
                </a:gs>
                <a:gs pos="100000">
                  <a:schemeClr val="accent2">
                    <a:gamma/>
                    <a:shade val="48627"/>
                    <a:invGamma/>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152400" dir="16200000" sy="-100000" rotWithShape="0">
                      <a:schemeClr val="bg2">
                        <a:alpha val="50000"/>
                      </a:schemeClr>
                    </a:outerShdw>
                  </a:effectLst>
                </a14:hiddenEffects>
              </a:ext>
            </a:extLst>
          </p:spPr>
          <p:txBody>
            <a:bodyPr wrap="none" anchor="ctr"/>
            <a:lstStyle/>
            <a:p>
              <a:endParaRPr lang="en-US"/>
            </a:p>
          </p:txBody>
        </p:sp>
        <p:sp>
          <p:nvSpPr>
            <p:cNvPr id="50" name="Oval 49"/>
            <p:cNvSpPr>
              <a:spLocks noChangeArrowheads="1"/>
            </p:cNvSpPr>
            <p:nvPr/>
          </p:nvSpPr>
          <p:spPr bwMode="gray">
            <a:xfrm>
              <a:off x="2119" y="3631"/>
              <a:ext cx="141" cy="142"/>
            </a:xfrm>
            <a:prstGeom prst="ellipse">
              <a:avLst/>
            </a:prstGeom>
            <a:gradFill rotWithShape="1">
              <a:gsLst>
                <a:gs pos="0">
                  <a:schemeClr val="accent2">
                    <a:gamma/>
                    <a:tint val="36471"/>
                    <a:invGamma/>
                  </a:schemeClr>
                </a:gs>
                <a:gs pos="100000">
                  <a:schemeClr val="accent2">
                    <a:alpha val="0"/>
                  </a:schemeClr>
                </a:gs>
              </a:gsLst>
              <a:path path="shape">
                <a:fillToRect l="50000" t="50000" r="50000" b="50000"/>
              </a:path>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grpSp>
      <p:sp>
        <p:nvSpPr>
          <p:cNvPr id="51" name="AutoShape 3"/>
          <p:cNvSpPr>
            <a:spLocks noChangeArrowheads="1"/>
          </p:cNvSpPr>
          <p:nvPr/>
        </p:nvSpPr>
        <p:spPr bwMode="gray">
          <a:xfrm rot="16200000">
            <a:off x="4266979" y="2334599"/>
            <a:ext cx="792163" cy="288925"/>
          </a:xfrm>
          <a:prstGeom prst="rightArrow">
            <a:avLst>
              <a:gd name="adj1" fmla="val 35167"/>
              <a:gd name="adj2" fmla="val 111029"/>
            </a:avLst>
          </a:prstGeom>
          <a:gradFill rotWithShape="1">
            <a:gsLst>
              <a:gs pos="0">
                <a:schemeClr val="bg2">
                  <a:gamma/>
                  <a:shade val="89020"/>
                  <a:invGamma/>
                  <a:alpha val="0"/>
                </a:schemeClr>
              </a:gs>
              <a:gs pos="100000">
                <a:schemeClr val="bg2"/>
              </a:gs>
            </a:gsLst>
            <a:lin ang="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2" name="AutoShape 3"/>
          <p:cNvSpPr>
            <a:spLocks noChangeArrowheads="1"/>
          </p:cNvSpPr>
          <p:nvPr/>
        </p:nvSpPr>
        <p:spPr bwMode="gray">
          <a:xfrm rot="5400000">
            <a:off x="4231259" y="4895880"/>
            <a:ext cx="792163" cy="288925"/>
          </a:xfrm>
          <a:prstGeom prst="rightArrow">
            <a:avLst>
              <a:gd name="adj1" fmla="val 35167"/>
              <a:gd name="adj2" fmla="val 111029"/>
            </a:avLst>
          </a:prstGeom>
          <a:gradFill rotWithShape="1">
            <a:gsLst>
              <a:gs pos="0">
                <a:schemeClr val="bg2">
                  <a:gamma/>
                  <a:shade val="89020"/>
                  <a:invGamma/>
                  <a:alpha val="0"/>
                </a:schemeClr>
              </a:gs>
              <a:gs pos="100000">
                <a:schemeClr val="bg2"/>
              </a:gs>
            </a:gsLst>
            <a:lin ang="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3" name="Text Box 38"/>
          <p:cNvSpPr txBox="1">
            <a:spLocks noChangeArrowheads="1"/>
          </p:cNvSpPr>
          <p:nvPr/>
        </p:nvSpPr>
        <p:spPr bwMode="auto">
          <a:xfrm>
            <a:off x="6153543" y="1942711"/>
            <a:ext cx="1486304"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1600" smtClean="0"/>
              <a:t>Máy tính bảng</a:t>
            </a:r>
            <a:endParaRPr lang="en-US" sz="1600"/>
          </a:p>
        </p:txBody>
      </p:sp>
      <p:sp>
        <p:nvSpPr>
          <p:cNvPr id="54" name="Text Box 40"/>
          <p:cNvSpPr txBox="1">
            <a:spLocks noChangeArrowheads="1"/>
          </p:cNvSpPr>
          <p:nvPr/>
        </p:nvSpPr>
        <p:spPr bwMode="auto">
          <a:xfrm>
            <a:off x="6066498" y="5164365"/>
            <a:ext cx="2736647"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1600" smtClean="0"/>
              <a:t>Thiết bị di động chơi điện tử</a:t>
            </a:r>
            <a:endParaRPr lang="en-US" sz="1600"/>
          </a:p>
        </p:txBody>
      </p:sp>
      <p:sp>
        <p:nvSpPr>
          <p:cNvPr id="55" name="Text Box 40"/>
          <p:cNvSpPr txBox="1">
            <a:spLocks noChangeArrowheads="1"/>
          </p:cNvSpPr>
          <p:nvPr/>
        </p:nvSpPr>
        <p:spPr bwMode="auto">
          <a:xfrm>
            <a:off x="488253" y="5164365"/>
            <a:ext cx="2759089"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1600" smtClean="0"/>
              <a:t>Thiết bị di động công nghiệp</a:t>
            </a:r>
            <a:endParaRPr lang="en-US" sz="1600"/>
          </a:p>
        </p:txBody>
      </p:sp>
      <p:sp>
        <p:nvSpPr>
          <p:cNvPr id="2" name="Slide Number Placeholder 1"/>
          <p:cNvSpPr>
            <a:spLocks noGrp="1"/>
          </p:cNvSpPr>
          <p:nvPr>
            <p:ph type="sldNum" sz="quarter" idx="12"/>
          </p:nvPr>
        </p:nvSpPr>
        <p:spPr/>
        <p:txBody>
          <a:bodyPr/>
          <a:lstStyle/>
          <a:p>
            <a:fld id="{7A54E1E4-31D2-4635-9AD2-40AAC9D00496}" type="slidenum">
              <a:rPr lang="en-US" smtClean="0"/>
              <a:pPr/>
              <a:t>3</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Slide Number Placeholder 24"/>
          <p:cNvSpPr>
            <a:spLocks noGrp="1"/>
          </p:cNvSpPr>
          <p:nvPr>
            <p:ph type="sldNum" sz="quarter" idx="12"/>
          </p:nvPr>
        </p:nvSpPr>
        <p:spPr/>
        <p:txBody>
          <a:bodyPr/>
          <a:lstStyle/>
          <a:p>
            <a:fld id="{7A54E1E4-31D2-4635-9AD2-40AAC9D00496}" type="slidenum">
              <a:rPr lang="en-US" smtClean="0"/>
              <a:pPr/>
              <a:t>30</a:t>
            </a:fld>
            <a:endParaRPr lang="en-US"/>
          </a:p>
        </p:txBody>
      </p:sp>
      <p:grpSp>
        <p:nvGrpSpPr>
          <p:cNvPr id="5" name="Group 4"/>
          <p:cNvGrpSpPr/>
          <p:nvPr/>
        </p:nvGrpSpPr>
        <p:grpSpPr>
          <a:xfrm>
            <a:off x="125505" y="3824262"/>
            <a:ext cx="5280163" cy="619337"/>
            <a:chOff x="125505" y="3824262"/>
            <a:chExt cx="5280163" cy="619337"/>
          </a:xfrm>
        </p:grpSpPr>
        <mc:AlternateContent xmlns:mc="http://schemas.openxmlformats.org/markup-compatibility/2006" xmlns:a14="http://schemas.microsoft.com/office/drawing/2010/main">
          <mc:Choice Requires="a14">
            <p:sp>
              <p:nvSpPr>
                <p:cNvPr id="2" name="Rectangle 1"/>
                <p:cNvSpPr/>
                <p:nvPr/>
              </p:nvSpPr>
              <p:spPr>
                <a:xfrm>
                  <a:off x="566651" y="3824262"/>
                  <a:ext cx="4839017" cy="61933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𝑀</m:t>
                        </m:r>
                        <m:groupChr>
                          <m:groupChrPr>
                            <m:chr m:val="→"/>
                            <m:vertJc m:val="bot"/>
                            <m:ctrlPr>
                              <a:rPr lang="en-US" sz="2400" i="1">
                                <a:latin typeface="Cambria Math" panose="02040503050406030204" pitchFamily="18" charset="0"/>
                              </a:rPr>
                            </m:ctrlPr>
                          </m:groupChrPr>
                          <m:e>
                            <m:r>
                              <a:rPr lang="en-US" sz="2400" i="1">
                                <a:latin typeface="Cambria Math" panose="02040503050406030204" pitchFamily="18" charset="0"/>
                              </a:rPr>
                              <m:t>𝑀𝑆𝐺</m:t>
                            </m:r>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𝐶𝑒𝑟𝑡</m:t>
                                </m:r>
                              </m:e>
                              <m:sub>
                                <m:r>
                                  <a:rPr lang="en-US" sz="2400" i="1">
                                    <a:latin typeface="Cambria Math" panose="02040503050406030204" pitchFamily="18" charset="0"/>
                                  </a:rPr>
                                  <m:t>𝑀</m:t>
                                </m:r>
                              </m:sub>
                            </m:sSub>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𝑀</m:t>
                                    </m:r>
                                  </m:sub>
                                </m:sSub>
                              </m:e>
                            </m:d>
                            <m:r>
                              <a:rPr lang="en-US" sz="2400" i="1">
                                <a:latin typeface="Cambria Math" panose="02040503050406030204" pitchFamily="18" charset="0"/>
                              </a:rPr>
                              <m:t>𝐷𝑎𝑛h</m:t>
                            </m:r>
                            <m:r>
                              <a:rPr lang="en-US" sz="2400" i="0">
                                <a:latin typeface="Cambria Math" panose="02040503050406030204" pitchFamily="18" charset="0"/>
                              </a:rPr>
                              <m:t> </m:t>
                            </m:r>
                            <m:r>
                              <a:rPr lang="en-US" sz="2400" i="1">
                                <a:latin typeface="Cambria Math" panose="02040503050406030204" pitchFamily="18" charset="0"/>
                              </a:rPr>
                              <m:t>𝑠</m:t>
                            </m:r>
                            <m:r>
                              <a:rPr lang="en-US" sz="2400" i="0">
                                <a:latin typeface="Cambria Math" panose="02040503050406030204" pitchFamily="18" charset="0"/>
                              </a:rPr>
                              <m:t>á</m:t>
                            </m:r>
                            <m:r>
                              <a:rPr lang="en-US" sz="2400" i="1">
                                <a:latin typeface="Cambria Math" panose="02040503050406030204" pitchFamily="18" charset="0"/>
                              </a:rPr>
                              <m:t>𝑐h</m:t>
                            </m:r>
                            <m:r>
                              <a:rPr lang="en-US" sz="2400" i="0">
                                <a:latin typeface="Cambria Math" panose="02040503050406030204" pitchFamily="18" charset="0"/>
                              </a:rPr>
                              <m:t> </m:t>
                            </m:r>
                            <m:r>
                              <a:rPr lang="en-US" sz="2400" i="1">
                                <a:latin typeface="Cambria Math" panose="02040503050406030204" pitchFamily="18" charset="0"/>
                              </a:rPr>
                              <m:t>𝑠</m:t>
                            </m:r>
                            <m:r>
                              <a:rPr lang="en-US" sz="2400" i="0">
                                <a:latin typeface="Cambria Math" panose="02040503050406030204" pitchFamily="18" charset="0"/>
                              </a:rPr>
                              <m:t>ả</m:t>
                            </m:r>
                            <m:r>
                              <a:rPr lang="en-US" sz="2400" i="1">
                                <a:latin typeface="Cambria Math" panose="02040503050406030204" pitchFamily="18" charset="0"/>
                              </a:rPr>
                              <m:t>𝑛</m:t>
                            </m:r>
                            <m:r>
                              <a:rPr lang="en-US" sz="2400" i="0">
                                <a:latin typeface="Cambria Math" panose="02040503050406030204" pitchFamily="18" charset="0"/>
                              </a:rPr>
                              <m:t> </m:t>
                            </m:r>
                            <m:r>
                              <a:rPr lang="en-US" sz="2400" i="1">
                                <a:latin typeface="Cambria Math" panose="02040503050406030204" pitchFamily="18" charset="0"/>
                              </a:rPr>
                              <m:t>𝑝h</m:t>
                            </m:r>
                            <m:r>
                              <a:rPr lang="en-US" sz="2400" i="0">
                                <a:latin typeface="Cambria Math" panose="02040503050406030204" pitchFamily="18" charset="0"/>
                              </a:rPr>
                              <m:t>ẩ</m:t>
                            </m:r>
                            <m:r>
                              <a:rPr lang="en-US" sz="2400" i="1">
                                <a:latin typeface="Cambria Math" panose="02040503050406030204" pitchFamily="18" charset="0"/>
                              </a:rPr>
                              <m:t>𝑚</m:t>
                            </m:r>
                          </m:e>
                        </m:groupChr>
                        <m:r>
                          <a:rPr lang="en-US" sz="2400" i="1">
                            <a:latin typeface="Cambria Math" panose="02040503050406030204" pitchFamily="18" charset="0"/>
                          </a:rPr>
                          <m:t>𝐶</m:t>
                        </m:r>
                      </m:oMath>
                    </m:oMathPara>
                  </a14:m>
                  <a:endParaRPr lang="en-US" sz="2400"/>
                </a:p>
              </p:txBody>
            </p:sp>
          </mc:Choice>
          <mc:Fallback xmlns="">
            <p:sp>
              <p:nvSpPr>
                <p:cNvPr id="2" name="Rectangle 1"/>
                <p:cNvSpPr>
                  <a:spLocks noRot="1" noChangeAspect="1" noMove="1" noResize="1" noEditPoints="1" noAdjustHandles="1" noChangeArrowheads="1" noChangeShapeType="1" noTextEdit="1"/>
                </p:cNvSpPr>
                <p:nvPr/>
              </p:nvSpPr>
              <p:spPr>
                <a:xfrm>
                  <a:off x="566651" y="3824262"/>
                  <a:ext cx="4839017" cy="619337"/>
                </a:xfrm>
                <a:prstGeom prst="rect">
                  <a:avLst/>
                </a:prstGeom>
                <a:blipFill rotWithShape="0">
                  <a:blip r:embed="rId3"/>
                  <a:stretch>
                    <a:fillRect/>
                  </a:stretch>
                </a:blipFill>
              </p:spPr>
              <p:txBody>
                <a:bodyPr/>
                <a:lstStyle/>
                <a:p>
                  <a:r>
                    <a:rPr lang="en-US">
                      <a:noFill/>
                    </a:rPr>
                    <a:t> </a:t>
                  </a:r>
                </a:p>
              </p:txBody>
            </p:sp>
          </mc:Fallback>
        </mc:AlternateContent>
        <p:sp>
          <p:nvSpPr>
            <p:cNvPr id="42" name="TextBox 41"/>
            <p:cNvSpPr txBox="1"/>
            <p:nvPr/>
          </p:nvSpPr>
          <p:spPr>
            <a:xfrm>
              <a:off x="125505" y="3968200"/>
              <a:ext cx="441146" cy="461665"/>
            </a:xfrm>
            <a:prstGeom prst="rect">
              <a:avLst/>
            </a:prstGeom>
            <a:noFill/>
          </p:spPr>
          <p:txBody>
            <a:bodyPr wrap="none" rtlCol="0">
              <a:spAutoFit/>
            </a:bodyPr>
            <a:lstStyle/>
            <a:p>
              <a:r>
                <a:rPr lang="en-US" sz="2400" b="1"/>
                <a:t>3</a:t>
              </a:r>
              <a:r>
                <a:rPr lang="en-US" sz="2400" b="1" smtClean="0"/>
                <a:t>.</a:t>
              </a:r>
              <a:endParaRPr lang="en-US" sz="2400" b="1"/>
            </a:p>
          </p:txBody>
        </p:sp>
      </p:grpSp>
      <p:grpSp>
        <p:nvGrpSpPr>
          <p:cNvPr id="10" name="Group 9"/>
          <p:cNvGrpSpPr/>
          <p:nvPr/>
        </p:nvGrpSpPr>
        <p:grpSpPr>
          <a:xfrm>
            <a:off x="131243" y="5637320"/>
            <a:ext cx="8606106" cy="1051635"/>
            <a:chOff x="131243" y="5637320"/>
            <a:chExt cx="8606106" cy="1051635"/>
          </a:xfrm>
        </p:grpSpPr>
        <mc:AlternateContent xmlns:mc="http://schemas.openxmlformats.org/markup-compatibility/2006" xmlns:a14="http://schemas.microsoft.com/office/drawing/2010/main">
          <mc:Choice Requires="a14">
            <p:sp>
              <p:nvSpPr>
                <p:cNvPr id="6" name="Rectangle 5"/>
                <p:cNvSpPr/>
                <p:nvPr/>
              </p:nvSpPr>
              <p:spPr>
                <a:xfrm>
                  <a:off x="566651" y="5637320"/>
                  <a:ext cx="8170698" cy="105163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𝑀</m:t>
                        </m:r>
                        <m:r>
                          <a:rPr lang="en-US" sz="2400" i="0">
                            <a:latin typeface="Cambria Math" panose="02040503050406030204" pitchFamily="18" charset="0"/>
                          </a:rPr>
                          <m:t>  </m:t>
                        </m:r>
                        <m:m>
                          <m:mPr>
                            <m:mcs>
                              <m:mc>
                                <m:mcPr>
                                  <m:count m:val="1"/>
                                  <m:mcJc m:val="center"/>
                                </m:mcPr>
                              </m:mc>
                            </m:mcs>
                            <m:ctrlPr>
                              <a:rPr lang="en-US" sz="2400" i="1">
                                <a:latin typeface="Cambria Math" panose="02040503050406030204" pitchFamily="18" charset="0"/>
                              </a:rPr>
                            </m:ctrlPr>
                          </m:mPr>
                          <m:mr>
                            <m:e>
                              <m:r>
                                <a:rPr lang="en-US" sz="2400" i="1">
                                  <a:latin typeface="Cambria Math" panose="02040503050406030204" pitchFamily="18" charset="0"/>
                                </a:rPr>
                                <m:t>𝑀𝑆𝐺</m:t>
                              </m:r>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𝐴𝐶</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𝑀</m:t>
                                      </m:r>
                                    </m:sub>
                                  </m:sSub>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𝑀</m:t>
                                      </m:r>
                                    </m:sub>
                                  </m:sSub>
                                  <m:r>
                                    <a:rPr lang="en-US" sz="2400" i="0">
                                      <a:latin typeface="Cambria Math" panose="02040503050406030204" pitchFamily="18" charset="0"/>
                                    </a:rPr>
                                    <m:t>|</m:t>
                                  </m:r>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𝐻</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𝐶𝑒𝑟𝑡</m:t>
                                              </m:r>
                                            </m:e>
                                            <m:sub>
                                              <m:r>
                                                <a:rPr lang="en-US" sz="2400" i="1">
                                                  <a:latin typeface="Cambria Math" panose="02040503050406030204" pitchFamily="18" charset="0"/>
                                                </a:rPr>
                                                <m:t>𝐶</m:t>
                                              </m:r>
                                            </m:sub>
                                          </m:sSub>
                                          <m:r>
                                            <a:rPr lang="en-US" sz="2400" i="0">
                                              <a:latin typeface="Cambria Math" panose="02040503050406030204" pitchFamily="18" charset="0"/>
                                            </a:rPr>
                                            <m:t>|</m:t>
                                          </m:r>
                                          <m:r>
                                            <a:rPr lang="en-US" sz="2400" i="1">
                                              <a:latin typeface="Cambria Math" panose="02040503050406030204" pitchFamily="18" charset="0"/>
                                            </a:rPr>
                                            <m:t>𝐴𝑀</m:t>
                                          </m:r>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𝑀</m:t>
                                              </m:r>
                                            </m:sub>
                                          </m:sSub>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e>
                                      </m:d>
                                    </m:e>
                                  </m:d>
                                </m:e>
                                <m:sub>
                                  <m:sSub>
                                    <m:sSubPr>
                                      <m:ctrlPr>
                                        <a:rPr lang="en-US" sz="2400" i="1">
                                          <a:latin typeface="Cambria Math" panose="02040503050406030204" pitchFamily="18" charset="0"/>
                                        </a:rPr>
                                      </m:ctrlPr>
                                    </m:sSubPr>
                                    <m:e>
                                      <m:r>
                                        <a:rPr lang="en-US" sz="2400" i="1">
                                          <a:latin typeface="Cambria Math" panose="02040503050406030204" pitchFamily="18" charset="0"/>
                                        </a:rPr>
                                        <m:t>𝑆𝐾</m:t>
                                      </m:r>
                                    </m:e>
                                    <m:sub>
                                      <m:r>
                                        <a:rPr lang="en-US" sz="2400" i="1">
                                          <a:latin typeface="Cambria Math" panose="02040503050406030204" pitchFamily="18" charset="0"/>
                                        </a:rPr>
                                        <m:t>𝑀</m:t>
                                      </m:r>
                                    </m:sub>
                                  </m:sSub>
                                </m:sub>
                              </m:sSub>
                              <m:r>
                                <a:rPr lang="en-US" sz="2400" i="0">
                                  <a:latin typeface="Cambria Math" panose="02040503050406030204" pitchFamily="18" charset="0"/>
                                </a:rPr>
                                <m:t>|</m:t>
                              </m:r>
                              <m:r>
                                <a:rPr lang="en-US" sz="2400" i="1">
                                  <a:latin typeface="Cambria Math" panose="02040503050406030204" pitchFamily="18" charset="0"/>
                                </a:rPr>
                                <m:t>𝑆𝐼𝐺</m:t>
                              </m:r>
                            </m:e>
                          </m:mr>
                          <m:mr>
                            <m:e>
                              <m:r>
                                <a:rPr lang="en-US" sz="2400" i="1">
                                  <a:latin typeface="Cambria Math" panose="02040503050406030204" pitchFamily="18" charset="0"/>
                                </a:rPr>
                                <m:t>𝑆𝐼𝐺</m:t>
                              </m:r>
                              <m:r>
                                <a:rPr lang="en-US" sz="2400" i="0">
                                  <a:latin typeface="Cambria Math" panose="02040503050406030204" pitchFamily="18" charset="0"/>
                                </a:rPr>
                                <m:t>=</m:t>
                              </m:r>
                              <m:sSub>
                                <m:sSubPr>
                                  <m:ctrlPr>
                                    <a:rPr lang="en-US" sz="2400" i="1">
                                      <a:latin typeface="Cambria Math" panose="02040503050406030204" pitchFamily="18" charset="0"/>
                                    </a:rPr>
                                  </m:ctrlPr>
                                </m:sSubPr>
                                <m:e>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𝐻</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𝐴𝐶</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𝑀</m:t>
                                                  </m:r>
                                                </m:sub>
                                              </m:sSub>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𝑀</m:t>
                                                  </m:r>
                                                </m:sub>
                                              </m:sSub>
                                              <m:r>
                                                <a:rPr lang="en-US" sz="2400" i="0">
                                                  <a:latin typeface="Cambria Math" panose="02040503050406030204" pitchFamily="18" charset="0"/>
                                                </a:rPr>
                                                <m:t>|</m:t>
                                              </m:r>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𝐻</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𝐶𝑒𝑟𝑡</m:t>
                                                          </m:r>
                                                        </m:e>
                                                        <m:sub>
                                                          <m:r>
                                                            <a:rPr lang="en-US" sz="2400" i="1">
                                                              <a:latin typeface="Cambria Math" panose="02040503050406030204" pitchFamily="18" charset="0"/>
                                                            </a:rPr>
                                                            <m:t>𝐶</m:t>
                                                          </m:r>
                                                        </m:sub>
                                                      </m:sSub>
                                                      <m:r>
                                                        <a:rPr lang="en-US" sz="2400" i="0">
                                                          <a:latin typeface="Cambria Math" panose="02040503050406030204" pitchFamily="18" charset="0"/>
                                                        </a:rPr>
                                                        <m:t>|</m:t>
                                                      </m:r>
                                                      <m:r>
                                                        <a:rPr lang="en-US" sz="2400" i="1">
                                                          <a:latin typeface="Cambria Math" panose="02040503050406030204" pitchFamily="18" charset="0"/>
                                                        </a:rPr>
                                                        <m:t>𝐴𝑀</m:t>
                                                      </m:r>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𝑀</m:t>
                                                          </m:r>
                                                        </m:sub>
                                                      </m:sSub>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e>
                                                  </m:d>
                                                </m:e>
                                              </m:d>
                                            </m:e>
                                            <m:sub>
                                              <m:sSub>
                                                <m:sSubPr>
                                                  <m:ctrlPr>
                                                    <a:rPr lang="en-US" sz="2400" i="1">
                                                      <a:latin typeface="Cambria Math" panose="02040503050406030204" pitchFamily="18" charset="0"/>
                                                    </a:rPr>
                                                  </m:ctrlPr>
                                                </m:sSubPr>
                                                <m:e>
                                                  <m:r>
                                                    <a:rPr lang="en-US" sz="2400" i="1">
                                                      <a:latin typeface="Cambria Math" panose="02040503050406030204" pitchFamily="18" charset="0"/>
                                                    </a:rPr>
                                                    <m:t>𝑆𝐾</m:t>
                                                  </m:r>
                                                </m:e>
                                                <m:sub>
                                                  <m:r>
                                                    <a:rPr lang="en-US" sz="2400" i="1">
                                                      <a:latin typeface="Cambria Math" panose="02040503050406030204" pitchFamily="18" charset="0"/>
                                                    </a:rPr>
                                                    <m:t>𝑀</m:t>
                                                  </m:r>
                                                </m:sub>
                                              </m:sSub>
                                            </m:sub>
                                          </m:sSub>
                                        </m:e>
                                      </m:d>
                                    </m:e>
                                  </m:d>
                                </m:e>
                                <m:sub>
                                  <m:sSub>
                                    <m:sSubPr>
                                      <m:ctrlPr>
                                        <a:rPr lang="en-US" sz="2400" i="1">
                                          <a:latin typeface="Cambria Math" panose="02040503050406030204" pitchFamily="18" charset="0"/>
                                        </a:rPr>
                                      </m:ctrlPr>
                                    </m:sSubPr>
                                    <m:e>
                                      <m:r>
                                        <a:rPr lang="en-US" sz="2400" i="1">
                                          <a:latin typeface="Cambria Math" panose="02040503050406030204" pitchFamily="18" charset="0"/>
                                        </a:rPr>
                                        <m:t>𝑆𝐾</m:t>
                                      </m:r>
                                    </m:e>
                                    <m:sub>
                                      <m:r>
                                        <a:rPr lang="en-US" sz="2400" i="1">
                                          <a:latin typeface="Cambria Math" panose="02040503050406030204" pitchFamily="18" charset="0"/>
                                        </a:rPr>
                                        <m:t>𝑀</m:t>
                                      </m:r>
                                    </m:sub>
                                  </m:sSub>
                                </m:sub>
                              </m:sSub>
                            </m:e>
                          </m:mr>
                        </m:m>
                        <m:r>
                          <a:rPr lang="en-US" sz="2400" i="0">
                            <a:latin typeface="Cambria Math" panose="02040503050406030204" pitchFamily="18" charset="0"/>
                          </a:rPr>
                          <m:t>  </m:t>
                        </m:r>
                        <m:r>
                          <a:rPr lang="en-US" sz="2400" i="1">
                            <a:latin typeface="Cambria Math" panose="02040503050406030204" pitchFamily="18" charset="0"/>
                          </a:rPr>
                          <m:t>𝐶</m:t>
                        </m:r>
                      </m:oMath>
                    </m:oMathPara>
                  </a14:m>
                  <a:endParaRPr lang="en-US" sz="2400"/>
                </a:p>
              </p:txBody>
            </p:sp>
          </mc:Choice>
          <mc:Fallback xmlns="">
            <p:sp>
              <p:nvSpPr>
                <p:cNvPr id="6" name="Rectangle 5"/>
                <p:cNvSpPr>
                  <a:spLocks noRot="1" noChangeAspect="1" noMove="1" noResize="1" noEditPoints="1" noAdjustHandles="1" noChangeArrowheads="1" noChangeShapeType="1" noTextEdit="1"/>
                </p:cNvSpPr>
                <p:nvPr/>
              </p:nvSpPr>
              <p:spPr>
                <a:xfrm>
                  <a:off x="566651" y="5637320"/>
                  <a:ext cx="8170698" cy="1051635"/>
                </a:xfrm>
                <a:prstGeom prst="rect">
                  <a:avLst/>
                </a:prstGeom>
                <a:blipFill rotWithShape="0">
                  <a:blip r:embed="rId5"/>
                  <a:stretch>
                    <a:fillRect/>
                  </a:stretch>
                </a:blipFill>
              </p:spPr>
              <p:txBody>
                <a:bodyPr/>
                <a:lstStyle/>
                <a:p>
                  <a:r>
                    <a:rPr lang="en-US">
                      <a:noFill/>
                    </a:rPr>
                    <a:t> </a:t>
                  </a:r>
                </a:p>
              </p:txBody>
            </p:sp>
          </mc:Fallback>
        </mc:AlternateContent>
        <p:sp>
          <p:nvSpPr>
            <p:cNvPr id="53" name="TextBox 52"/>
            <p:cNvSpPr txBox="1"/>
            <p:nvPr/>
          </p:nvSpPr>
          <p:spPr>
            <a:xfrm>
              <a:off x="131243" y="5932304"/>
              <a:ext cx="441146" cy="461665"/>
            </a:xfrm>
            <a:prstGeom prst="rect">
              <a:avLst/>
            </a:prstGeom>
            <a:noFill/>
          </p:spPr>
          <p:txBody>
            <a:bodyPr wrap="none" rtlCol="0">
              <a:spAutoFit/>
            </a:bodyPr>
            <a:lstStyle/>
            <a:p>
              <a:r>
                <a:rPr lang="en-US" sz="2400" b="1"/>
                <a:t>5</a:t>
              </a:r>
              <a:r>
                <a:rPr lang="en-US" sz="2400" b="1" smtClean="0"/>
                <a:t>.</a:t>
              </a:r>
              <a:endParaRPr lang="en-US" sz="2400" b="1"/>
            </a:p>
          </p:txBody>
        </p:sp>
        <p:cxnSp>
          <p:nvCxnSpPr>
            <p:cNvPr id="55" name="Straight Arrow Connector 54"/>
            <p:cNvCxnSpPr/>
            <p:nvPr/>
          </p:nvCxnSpPr>
          <p:spPr>
            <a:xfrm>
              <a:off x="1203960" y="6096000"/>
              <a:ext cx="694944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125505" y="4671854"/>
            <a:ext cx="5162951" cy="917559"/>
            <a:chOff x="125505" y="4671854"/>
            <a:chExt cx="5162951" cy="917559"/>
          </a:xfrm>
        </p:grpSpPr>
        <mc:AlternateContent xmlns:mc="http://schemas.openxmlformats.org/markup-compatibility/2006" xmlns:a14="http://schemas.microsoft.com/office/drawing/2010/main">
          <mc:Choice Requires="a14">
            <p:sp>
              <p:nvSpPr>
                <p:cNvPr id="4" name="Rectangle 3"/>
                <p:cNvSpPr/>
                <p:nvPr/>
              </p:nvSpPr>
              <p:spPr>
                <a:xfrm>
                  <a:off x="566651" y="4671854"/>
                  <a:ext cx="4721805" cy="9175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𝐶</m:t>
                        </m:r>
                        <m:r>
                          <a:rPr lang="en-US" sz="2400" i="0">
                            <a:latin typeface="Cambria Math" panose="02040503050406030204" pitchFamily="18" charset="0"/>
                          </a:rPr>
                          <m:t> </m:t>
                        </m:r>
                        <m:m>
                          <m:mPr>
                            <m:mcs>
                              <m:mc>
                                <m:mcPr>
                                  <m:count m:val="1"/>
                                  <m:mcJc m:val="center"/>
                                </m:mcPr>
                              </m:mc>
                            </m:mcs>
                            <m:ctrlPr>
                              <a:rPr lang="en-US" sz="2400" i="1">
                                <a:latin typeface="Cambria Math" panose="02040503050406030204" pitchFamily="18" charset="0"/>
                              </a:rPr>
                            </m:ctrlPr>
                          </m:mPr>
                          <m:mr>
                            <m:e>
                              <m:r>
                                <a:rPr lang="en-US" sz="2400" i="1">
                                  <a:latin typeface="Cambria Math" panose="02040503050406030204" pitchFamily="18" charset="0"/>
                                </a:rPr>
                                <m:t>𝑀𝑆𝐺</m:t>
                              </m:r>
                              <m:r>
                                <a:rPr lang="en-US" sz="2400" i="0">
                                  <a:latin typeface="Cambria Math" panose="02040503050406030204" pitchFamily="18" charset="0"/>
                                </a:rPr>
                                <m:t>=</m:t>
                              </m:r>
                              <m:sSub>
                                <m:sSubPr>
                                  <m:ctrlPr>
                                    <a:rPr lang="en-US" sz="2400" i="1">
                                      <a:latin typeface="Cambria Math" panose="02040503050406030204" pitchFamily="18" charset="0"/>
                                    </a:rPr>
                                  </m:ctrlPr>
                                </m:sSubPr>
                                <m:e>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𝑆</m:t>
                                      </m:r>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e>
                                  </m:d>
                                </m:e>
                                <m:sub>
                                  <m:sSub>
                                    <m:sSubPr>
                                      <m:ctrlPr>
                                        <a:rPr lang="en-US" sz="2400" i="1">
                                          <a:latin typeface="Cambria Math" panose="02040503050406030204" pitchFamily="18" charset="0"/>
                                        </a:rPr>
                                      </m:ctrlPr>
                                    </m:sSubPr>
                                    <m:e>
                                      <m:r>
                                        <a:rPr lang="en-US" sz="2400" i="1">
                                          <a:latin typeface="Cambria Math" panose="02040503050406030204" pitchFamily="18" charset="0"/>
                                        </a:rPr>
                                        <m:t>𝑃𝐾</m:t>
                                      </m:r>
                                    </m:e>
                                    <m:sub>
                                      <m:r>
                                        <a:rPr lang="en-US" sz="2400" i="1">
                                          <a:latin typeface="Cambria Math" panose="02040503050406030204" pitchFamily="18" charset="0"/>
                                        </a:rPr>
                                        <m:t>𝑀</m:t>
                                      </m:r>
                                    </m:sub>
                                  </m:sSub>
                                </m:sub>
                              </m:sSub>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𝐶𝑒𝑟𝑡</m:t>
                                  </m:r>
                                </m:e>
                                <m:sub>
                                  <m:r>
                                    <a:rPr lang="en-US" sz="2400" i="1">
                                      <a:latin typeface="Cambria Math" panose="02040503050406030204" pitchFamily="18" charset="0"/>
                                    </a:rPr>
                                    <m:t>𝐶</m:t>
                                  </m:r>
                                </m:sub>
                              </m:sSub>
                              <m:r>
                                <a:rPr lang="en-US" sz="2400" i="0">
                                  <a:latin typeface="Cambria Math" panose="02040503050406030204" pitchFamily="18" charset="0"/>
                                </a:rPr>
                                <m:t>|</m:t>
                              </m:r>
                              <m:r>
                                <a:rPr lang="en-US" sz="2400" i="1">
                                  <a:latin typeface="Cambria Math" panose="02040503050406030204" pitchFamily="18" charset="0"/>
                                </a:rPr>
                                <m:t>𝑆𝐼𝐺</m:t>
                              </m:r>
                            </m:e>
                          </m:mr>
                          <m:mr>
                            <m:e>
                              <m:r>
                                <a:rPr lang="en-US" sz="2400" i="1">
                                  <a:latin typeface="Cambria Math" panose="02040503050406030204" pitchFamily="18" charset="0"/>
                                </a:rPr>
                                <m:t>𝑆𝐼𝐺</m:t>
                              </m:r>
                              <m:r>
                                <a:rPr lang="en-US" sz="2400" i="0">
                                  <a:latin typeface="Cambria Math" panose="02040503050406030204" pitchFamily="18" charset="0"/>
                                </a:rPr>
                                <m:t>=</m:t>
                              </m:r>
                              <m:sSub>
                                <m:sSubPr>
                                  <m:ctrlPr>
                                    <a:rPr lang="en-US" sz="2400" i="1">
                                      <a:latin typeface="Cambria Math" panose="02040503050406030204" pitchFamily="18" charset="0"/>
                                    </a:rPr>
                                  </m:ctrlPr>
                                </m:sSubPr>
                                <m:e>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𝐻</m:t>
                                      </m:r>
                                      <m:d>
                                        <m:dPr>
                                          <m:ctrlPr>
                                            <a:rPr lang="en-US" sz="2400" i="1">
                                              <a:latin typeface="Cambria Math" panose="02040503050406030204" pitchFamily="18" charset="0"/>
                                            </a:rPr>
                                          </m:ctrlPr>
                                        </m:dPr>
                                        <m:e>
                                          <m:r>
                                            <a:rPr lang="en-US" sz="2400" i="1">
                                              <a:latin typeface="Cambria Math" panose="02040503050406030204" pitchFamily="18" charset="0"/>
                                            </a:rPr>
                                            <m:t>𝑆</m:t>
                                          </m:r>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𝑀</m:t>
                                              </m:r>
                                            </m:sub>
                                          </m:sSub>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e>
                                      </m:d>
                                    </m:e>
                                  </m:d>
                                </m:e>
                                <m:sub>
                                  <m:sSub>
                                    <m:sSubPr>
                                      <m:ctrlPr>
                                        <a:rPr lang="en-US" sz="2400" i="1">
                                          <a:latin typeface="Cambria Math" panose="02040503050406030204" pitchFamily="18" charset="0"/>
                                        </a:rPr>
                                      </m:ctrlPr>
                                    </m:sSubPr>
                                    <m:e>
                                      <m:r>
                                        <a:rPr lang="en-US" sz="2400" i="1">
                                          <a:latin typeface="Cambria Math" panose="02040503050406030204" pitchFamily="18" charset="0"/>
                                        </a:rPr>
                                        <m:t>𝑆𝐾</m:t>
                                      </m:r>
                                    </m:e>
                                    <m:sub>
                                      <m:r>
                                        <a:rPr lang="en-US" sz="2400" i="1">
                                          <a:latin typeface="Cambria Math" panose="02040503050406030204" pitchFamily="18" charset="0"/>
                                        </a:rPr>
                                        <m:t>𝐶</m:t>
                                      </m:r>
                                    </m:sub>
                                  </m:sSub>
                                </m:sub>
                              </m:sSub>
                            </m:e>
                          </m:mr>
                        </m:m>
                        <m:r>
                          <a:rPr lang="en-US" sz="2400" i="0">
                            <a:latin typeface="Cambria Math" panose="02040503050406030204" pitchFamily="18" charset="0"/>
                          </a:rPr>
                          <m:t> </m:t>
                        </m:r>
                        <m:r>
                          <a:rPr lang="en-US" sz="2400" i="1">
                            <a:latin typeface="Cambria Math" panose="02040503050406030204" pitchFamily="18" charset="0"/>
                          </a:rPr>
                          <m:t>𝑀</m:t>
                        </m:r>
                      </m:oMath>
                    </m:oMathPara>
                  </a14:m>
                  <a:endParaRPr lang="en-US" sz="2400"/>
                </a:p>
              </p:txBody>
            </p:sp>
          </mc:Choice>
          <mc:Fallback xmlns="">
            <p:sp>
              <p:nvSpPr>
                <p:cNvPr id="4" name="Rectangle 3"/>
                <p:cNvSpPr>
                  <a:spLocks noRot="1" noChangeAspect="1" noMove="1" noResize="1" noEditPoints="1" noAdjustHandles="1" noChangeArrowheads="1" noChangeShapeType="1" noTextEdit="1"/>
                </p:cNvSpPr>
                <p:nvPr/>
              </p:nvSpPr>
              <p:spPr>
                <a:xfrm>
                  <a:off x="566651" y="4671854"/>
                  <a:ext cx="4721805" cy="917559"/>
                </a:xfrm>
                <a:prstGeom prst="rect">
                  <a:avLst/>
                </a:prstGeom>
                <a:blipFill rotWithShape="0">
                  <a:blip r:embed="rId4"/>
                  <a:stretch>
                    <a:fillRect/>
                  </a:stretch>
                </a:blipFill>
              </p:spPr>
              <p:txBody>
                <a:bodyPr/>
                <a:lstStyle/>
                <a:p>
                  <a:r>
                    <a:rPr lang="en-US">
                      <a:noFill/>
                    </a:rPr>
                    <a:t> </a:t>
                  </a:r>
                </a:p>
              </p:txBody>
            </p:sp>
          </mc:Fallback>
        </mc:AlternateContent>
        <p:sp>
          <p:nvSpPr>
            <p:cNvPr id="52" name="TextBox 51"/>
            <p:cNvSpPr txBox="1"/>
            <p:nvPr/>
          </p:nvSpPr>
          <p:spPr>
            <a:xfrm>
              <a:off x="125505" y="4882769"/>
              <a:ext cx="441146" cy="461665"/>
            </a:xfrm>
            <a:prstGeom prst="rect">
              <a:avLst/>
            </a:prstGeom>
            <a:noFill/>
          </p:spPr>
          <p:txBody>
            <a:bodyPr wrap="none" rtlCol="0">
              <a:spAutoFit/>
            </a:bodyPr>
            <a:lstStyle/>
            <a:p>
              <a:r>
                <a:rPr lang="en-US" sz="2400" b="1" smtClean="0"/>
                <a:t>4.</a:t>
              </a:r>
              <a:endParaRPr lang="en-US" sz="2400" b="1"/>
            </a:p>
          </p:txBody>
        </p:sp>
        <p:cxnSp>
          <p:nvCxnSpPr>
            <p:cNvPr id="56" name="Straight Arrow Connector 55"/>
            <p:cNvCxnSpPr/>
            <p:nvPr/>
          </p:nvCxnSpPr>
          <p:spPr>
            <a:xfrm>
              <a:off x="976049" y="5156200"/>
              <a:ext cx="391143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75" name="Cloud 74"/>
          <p:cNvSpPr/>
          <p:nvPr/>
        </p:nvSpPr>
        <p:spPr>
          <a:xfrm>
            <a:off x="3103778" y="1397085"/>
            <a:ext cx="3373221" cy="2003265"/>
          </a:xfrm>
          <a:prstGeom prst="cloud">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p:cNvSpPr/>
          <p:nvPr/>
        </p:nvSpPr>
        <p:spPr>
          <a:xfrm>
            <a:off x="741578" y="1064094"/>
            <a:ext cx="1676400" cy="25173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Máy bán hàng tự động</a:t>
            </a:r>
          </a:p>
          <a:p>
            <a:pPr algn="ctr"/>
            <a:endParaRPr lang="en-US"/>
          </a:p>
          <a:p>
            <a:pPr algn="ctr"/>
            <a:endParaRPr lang="en-US" smtClean="0"/>
          </a:p>
          <a:p>
            <a:pPr algn="ctr"/>
            <a:r>
              <a:rPr lang="en-US" sz="4400"/>
              <a:t>M</a:t>
            </a:r>
            <a:endParaRPr lang="en-US"/>
          </a:p>
        </p:txBody>
      </p:sp>
      <p:pic>
        <p:nvPicPr>
          <p:cNvPr id="77" name="Picture 76"/>
          <p:cNvPicPr>
            <a:picLocks noChangeAspect="1"/>
          </p:cNvPicPr>
          <p:nvPr/>
        </p:nvPicPr>
        <p:blipFill>
          <a:blip r:embed="rId6"/>
          <a:stretch>
            <a:fillRect/>
          </a:stretch>
        </p:blipFill>
        <p:spPr>
          <a:xfrm>
            <a:off x="7239000" y="1219201"/>
            <a:ext cx="1373120" cy="2375716"/>
          </a:xfrm>
          <a:prstGeom prst="rect">
            <a:avLst/>
          </a:prstGeom>
        </p:spPr>
      </p:pic>
      <p:sp>
        <p:nvSpPr>
          <p:cNvPr id="78" name="TextBox 77"/>
          <p:cNvSpPr txBox="1"/>
          <p:nvPr/>
        </p:nvSpPr>
        <p:spPr>
          <a:xfrm>
            <a:off x="8281778" y="1225378"/>
            <a:ext cx="481222" cy="584775"/>
          </a:xfrm>
          <a:prstGeom prst="rect">
            <a:avLst/>
          </a:prstGeom>
          <a:noFill/>
        </p:spPr>
        <p:txBody>
          <a:bodyPr wrap="none" rtlCol="0">
            <a:spAutoFit/>
          </a:bodyPr>
          <a:lstStyle/>
          <a:p>
            <a:r>
              <a:rPr lang="en-US" sz="3200" b="1" smtClean="0"/>
              <a:t>C</a:t>
            </a:r>
            <a:endParaRPr lang="en-US" sz="3200" b="1"/>
          </a:p>
        </p:txBody>
      </p:sp>
      <p:grpSp>
        <p:nvGrpSpPr>
          <p:cNvPr id="12" name="Group 11"/>
          <p:cNvGrpSpPr/>
          <p:nvPr/>
        </p:nvGrpSpPr>
        <p:grpSpPr>
          <a:xfrm>
            <a:off x="2895600" y="762000"/>
            <a:ext cx="3657600" cy="369332"/>
            <a:chOff x="2895600" y="762000"/>
            <a:chExt cx="3657600" cy="369332"/>
          </a:xfrm>
        </p:grpSpPr>
        <p:cxnSp>
          <p:nvCxnSpPr>
            <p:cNvPr id="79" name="Straight Arrow Connector 78"/>
            <p:cNvCxnSpPr/>
            <p:nvPr/>
          </p:nvCxnSpPr>
          <p:spPr>
            <a:xfrm flipH="1">
              <a:off x="2895600" y="1079542"/>
              <a:ext cx="36576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3867150" y="762000"/>
              <a:ext cx="1236236" cy="369332"/>
            </a:xfrm>
            <a:prstGeom prst="rect">
              <a:avLst/>
            </a:prstGeom>
            <a:noFill/>
          </p:spPr>
          <p:txBody>
            <a:bodyPr wrap="none" rtlCol="0">
              <a:spAutoFit/>
            </a:bodyPr>
            <a:lstStyle/>
            <a:p>
              <a:r>
                <a:rPr lang="en-US" smtClean="0"/>
                <a:t>1. Bắt đầu</a:t>
              </a:r>
              <a:endParaRPr lang="en-US"/>
            </a:p>
          </p:txBody>
        </p:sp>
      </p:grpSp>
      <p:grpSp>
        <p:nvGrpSpPr>
          <p:cNvPr id="13" name="Group 12"/>
          <p:cNvGrpSpPr/>
          <p:nvPr/>
        </p:nvGrpSpPr>
        <p:grpSpPr>
          <a:xfrm>
            <a:off x="2895600" y="1167410"/>
            <a:ext cx="3657600" cy="369332"/>
            <a:chOff x="2895600" y="1167410"/>
            <a:chExt cx="3657600" cy="369332"/>
          </a:xfrm>
        </p:grpSpPr>
        <p:cxnSp>
          <p:nvCxnSpPr>
            <p:cNvPr id="80" name="Straight Arrow Connector 79"/>
            <p:cNvCxnSpPr/>
            <p:nvPr/>
          </p:nvCxnSpPr>
          <p:spPr>
            <a:xfrm flipH="1">
              <a:off x="2895600" y="1481025"/>
              <a:ext cx="3657600" cy="0"/>
            </a:xfrm>
            <a:prstGeom prst="straightConnector1">
              <a:avLst/>
            </a:prstGeom>
            <a:ln w="38100">
              <a:solidFill>
                <a:srgbClr val="0070C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6" name="TextBox 85"/>
            <p:cNvSpPr txBox="1"/>
            <p:nvPr/>
          </p:nvSpPr>
          <p:spPr>
            <a:xfrm>
              <a:off x="3605349" y="1167410"/>
              <a:ext cx="2480166" cy="369332"/>
            </a:xfrm>
            <a:prstGeom prst="rect">
              <a:avLst/>
            </a:prstGeom>
            <a:noFill/>
          </p:spPr>
          <p:txBody>
            <a:bodyPr wrap="none" rtlCol="0">
              <a:spAutoFit/>
            </a:bodyPr>
            <a:lstStyle/>
            <a:p>
              <a:r>
                <a:rPr lang="en-US" smtClean="0"/>
                <a:t>2. Ghép cặp Bluetooth</a:t>
              </a:r>
              <a:endParaRPr lang="en-US"/>
            </a:p>
          </p:txBody>
        </p:sp>
      </p:grpSp>
      <p:grpSp>
        <p:nvGrpSpPr>
          <p:cNvPr id="3" name="Group 2"/>
          <p:cNvGrpSpPr/>
          <p:nvPr/>
        </p:nvGrpSpPr>
        <p:grpSpPr>
          <a:xfrm>
            <a:off x="2895600" y="1581826"/>
            <a:ext cx="3657600" cy="369332"/>
            <a:chOff x="2895600" y="1581826"/>
            <a:chExt cx="3657600" cy="369332"/>
          </a:xfrm>
        </p:grpSpPr>
        <p:cxnSp>
          <p:nvCxnSpPr>
            <p:cNvPr id="81" name="Straight Arrow Connector 80"/>
            <p:cNvCxnSpPr/>
            <p:nvPr/>
          </p:nvCxnSpPr>
          <p:spPr>
            <a:xfrm flipH="1">
              <a:off x="2895600" y="1928286"/>
              <a:ext cx="3657600" cy="0"/>
            </a:xfrm>
            <a:prstGeom prst="straightConnector1">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3466684" y="1581826"/>
              <a:ext cx="2515432" cy="369332"/>
            </a:xfrm>
            <a:prstGeom prst="rect">
              <a:avLst/>
            </a:prstGeom>
            <a:noFill/>
          </p:spPr>
          <p:txBody>
            <a:bodyPr wrap="none" rtlCol="0">
              <a:spAutoFit/>
            </a:bodyPr>
            <a:lstStyle/>
            <a:p>
              <a:r>
                <a:rPr lang="en-US" smtClean="0"/>
                <a:t>3. Giới thiệu sản phẩm</a:t>
              </a:r>
              <a:endParaRPr lang="en-US"/>
            </a:p>
          </p:txBody>
        </p:sp>
      </p:grpSp>
      <p:grpSp>
        <p:nvGrpSpPr>
          <p:cNvPr id="7" name="Group 6"/>
          <p:cNvGrpSpPr/>
          <p:nvPr/>
        </p:nvGrpSpPr>
        <p:grpSpPr>
          <a:xfrm>
            <a:off x="2895600" y="2027026"/>
            <a:ext cx="3657600" cy="369332"/>
            <a:chOff x="2895600" y="2027026"/>
            <a:chExt cx="3657600" cy="369332"/>
          </a:xfrm>
        </p:grpSpPr>
        <p:cxnSp>
          <p:nvCxnSpPr>
            <p:cNvPr id="82" name="Straight Arrow Connector 81"/>
            <p:cNvCxnSpPr/>
            <p:nvPr/>
          </p:nvCxnSpPr>
          <p:spPr>
            <a:xfrm flipH="1">
              <a:off x="2895600" y="2374942"/>
              <a:ext cx="36576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3490729" y="2027026"/>
              <a:ext cx="2467342" cy="369332"/>
            </a:xfrm>
            <a:prstGeom prst="rect">
              <a:avLst/>
            </a:prstGeom>
            <a:noFill/>
          </p:spPr>
          <p:txBody>
            <a:bodyPr wrap="none" rtlCol="0">
              <a:spAutoFit/>
            </a:bodyPr>
            <a:lstStyle/>
            <a:p>
              <a:r>
                <a:rPr lang="en-US" smtClean="0"/>
                <a:t>4. Chọn lựa sản phẩm</a:t>
              </a:r>
              <a:endParaRPr lang="en-US"/>
            </a:p>
          </p:txBody>
        </p:sp>
      </p:grpSp>
      <p:grpSp>
        <p:nvGrpSpPr>
          <p:cNvPr id="9" name="Group 8"/>
          <p:cNvGrpSpPr/>
          <p:nvPr/>
        </p:nvGrpSpPr>
        <p:grpSpPr>
          <a:xfrm>
            <a:off x="2895600" y="2493095"/>
            <a:ext cx="3657600" cy="369332"/>
            <a:chOff x="2895600" y="2493095"/>
            <a:chExt cx="3657600" cy="369332"/>
          </a:xfrm>
        </p:grpSpPr>
        <p:cxnSp>
          <p:nvCxnSpPr>
            <p:cNvPr id="83" name="Straight Arrow Connector 82"/>
            <p:cNvCxnSpPr/>
            <p:nvPr/>
          </p:nvCxnSpPr>
          <p:spPr>
            <a:xfrm flipH="1">
              <a:off x="2895600" y="2832142"/>
              <a:ext cx="3657600" cy="0"/>
            </a:xfrm>
            <a:prstGeom prst="straightConnector1">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9" name="TextBox 88"/>
            <p:cNvSpPr txBox="1"/>
            <p:nvPr/>
          </p:nvSpPr>
          <p:spPr>
            <a:xfrm>
              <a:off x="3661837" y="2493095"/>
              <a:ext cx="2437527" cy="369332"/>
            </a:xfrm>
            <a:prstGeom prst="rect">
              <a:avLst/>
            </a:prstGeom>
            <a:noFill/>
          </p:spPr>
          <p:txBody>
            <a:bodyPr wrap="none" rtlCol="0">
              <a:spAutoFit/>
            </a:bodyPr>
            <a:lstStyle/>
            <a:p>
              <a:r>
                <a:rPr lang="en-US" smtClean="0"/>
                <a:t>5. Yêu cầu thanh toán</a:t>
              </a:r>
              <a:endParaRPr lang="en-US"/>
            </a:p>
          </p:txBody>
        </p:sp>
      </p:grpSp>
      <p:sp>
        <p:nvSpPr>
          <p:cNvPr id="91" name="TextBox 90"/>
          <p:cNvSpPr txBox="1"/>
          <p:nvPr/>
        </p:nvSpPr>
        <p:spPr>
          <a:xfrm>
            <a:off x="4145118" y="3346064"/>
            <a:ext cx="1261884" cy="369332"/>
          </a:xfrm>
          <a:prstGeom prst="rect">
            <a:avLst/>
          </a:prstGeom>
          <a:noFill/>
        </p:spPr>
        <p:txBody>
          <a:bodyPr wrap="none" rtlCol="0">
            <a:spAutoFit/>
          </a:bodyPr>
          <a:lstStyle/>
          <a:p>
            <a:r>
              <a:rPr lang="en-US" b="1" smtClean="0">
                <a:solidFill>
                  <a:srgbClr val="0070C0"/>
                </a:solidFill>
              </a:rPr>
              <a:t>Bluetooth</a:t>
            </a:r>
            <a:endParaRPr lang="en-US" b="1">
              <a:solidFill>
                <a:srgbClr val="0070C0"/>
              </a:solidFill>
            </a:endParaRPr>
          </a:p>
        </p:txBody>
      </p:sp>
      <p:sp>
        <p:nvSpPr>
          <p:cNvPr id="11" name="Title 10"/>
          <p:cNvSpPr>
            <a:spLocks noGrp="1"/>
          </p:cNvSpPr>
          <p:nvPr>
            <p:ph type="title"/>
          </p:nvPr>
        </p:nvSpPr>
        <p:spPr/>
        <p:txBody>
          <a:bodyPr/>
          <a:lstStyle/>
          <a:p>
            <a:r>
              <a:rPr lang="en-US"/>
              <a:t>Thanh toán POS thực</a:t>
            </a:r>
          </a:p>
        </p:txBody>
      </p:sp>
    </p:spTree>
    <p:extLst>
      <p:ext uri="{BB962C8B-B14F-4D97-AF65-F5344CB8AC3E}">
        <p14:creationId xmlns:p14="http://schemas.microsoft.com/office/powerpoint/2010/main" val="311635318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inVertical)">
                                      <p:cBhvr>
                                        <p:cTn id="17" dur="500"/>
                                        <p:tgtEl>
                                          <p:spTgt spid="3"/>
                                        </p:tgtEl>
                                      </p:cBhvr>
                                    </p:animEffect>
                                  </p:childTnLst>
                                </p:cTn>
                              </p:par>
                              <p:par>
                                <p:cTn id="18" presetID="42" presetClass="entr" presetSubtype="0" fill="hold"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barn(inVertical)">
                                      <p:cBhvr>
                                        <p:cTn id="27" dur="500"/>
                                        <p:tgtEl>
                                          <p:spTgt spid="7"/>
                                        </p:tgtEl>
                                      </p:cBhvr>
                                    </p:animEffect>
                                  </p:childTnLst>
                                </p:cTn>
                              </p:par>
                              <p:par>
                                <p:cTn id="28" presetID="42" presetClass="entr" presetSubtype="0" fill="hold"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1000"/>
                                        <p:tgtEl>
                                          <p:spTgt spid="8"/>
                                        </p:tgtEl>
                                      </p:cBhvr>
                                    </p:animEffect>
                                    <p:anim calcmode="lin" valueType="num">
                                      <p:cBhvr>
                                        <p:cTn id="31" dur="1000" fill="hold"/>
                                        <p:tgtEl>
                                          <p:spTgt spid="8"/>
                                        </p:tgtEl>
                                        <p:attrNameLst>
                                          <p:attrName>ppt_x</p:attrName>
                                        </p:attrNameLst>
                                      </p:cBhvr>
                                      <p:tavLst>
                                        <p:tav tm="0">
                                          <p:val>
                                            <p:strVal val="#ppt_x"/>
                                          </p:val>
                                        </p:tav>
                                        <p:tav tm="100000">
                                          <p:val>
                                            <p:strVal val="#ppt_x"/>
                                          </p:val>
                                        </p:tav>
                                      </p:tavLst>
                                    </p:anim>
                                    <p:anim calcmode="lin" valueType="num">
                                      <p:cBhvr>
                                        <p:cTn id="3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barn(inVertical)">
                                      <p:cBhvr>
                                        <p:cTn id="37" dur="500"/>
                                        <p:tgtEl>
                                          <p:spTgt spid="9"/>
                                        </p:tgtEl>
                                      </p:cBhvr>
                                    </p:animEffect>
                                  </p:childTnLst>
                                </p:cTn>
                              </p:par>
                              <p:par>
                                <p:cTn id="38" presetID="42" presetClass="entr" presetSubtype="0" fill="hold" nodeType="with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1000"/>
                                        <p:tgtEl>
                                          <p:spTgt spid="10"/>
                                        </p:tgtEl>
                                      </p:cBhvr>
                                    </p:animEffect>
                                    <p:anim calcmode="lin" valueType="num">
                                      <p:cBhvr>
                                        <p:cTn id="41" dur="1000" fill="hold"/>
                                        <p:tgtEl>
                                          <p:spTgt spid="10"/>
                                        </p:tgtEl>
                                        <p:attrNameLst>
                                          <p:attrName>ppt_x</p:attrName>
                                        </p:attrNameLst>
                                      </p:cBhvr>
                                      <p:tavLst>
                                        <p:tav tm="0">
                                          <p:val>
                                            <p:strVal val="#ppt_x"/>
                                          </p:val>
                                        </p:tav>
                                        <p:tav tm="100000">
                                          <p:val>
                                            <p:strVal val="#ppt_x"/>
                                          </p:val>
                                        </p:tav>
                                      </p:tavLst>
                                    </p:anim>
                                    <p:anim calcmode="lin" valueType="num">
                                      <p:cBhvr>
                                        <p:cTn id="4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7221851" y="1781786"/>
            <a:ext cx="1172159" cy="2028021"/>
          </a:xfrm>
          <a:prstGeom prst="rect">
            <a:avLst/>
          </a:prstGeom>
        </p:spPr>
      </p:pic>
      <p:sp>
        <p:nvSpPr>
          <p:cNvPr id="7" name="TextBox 6"/>
          <p:cNvSpPr txBox="1"/>
          <p:nvPr/>
        </p:nvSpPr>
        <p:spPr>
          <a:xfrm>
            <a:off x="8217589" y="2857315"/>
            <a:ext cx="481222" cy="584775"/>
          </a:xfrm>
          <a:prstGeom prst="rect">
            <a:avLst/>
          </a:prstGeom>
          <a:noFill/>
        </p:spPr>
        <p:txBody>
          <a:bodyPr wrap="none" rtlCol="0">
            <a:spAutoFit/>
          </a:bodyPr>
          <a:lstStyle/>
          <a:p>
            <a:r>
              <a:rPr lang="en-US" sz="3200" b="1" smtClean="0"/>
              <a:t>C</a:t>
            </a:r>
            <a:endParaRPr lang="en-US" sz="3200" b="1"/>
          </a:p>
        </p:txBody>
      </p:sp>
      <p:pic>
        <p:nvPicPr>
          <p:cNvPr id="8" name="Picture 7"/>
          <p:cNvPicPr>
            <a:picLocks noChangeAspect="1"/>
          </p:cNvPicPr>
          <p:nvPr/>
        </p:nvPicPr>
        <p:blipFill>
          <a:blip r:embed="rId4"/>
          <a:stretch>
            <a:fillRect/>
          </a:stretch>
        </p:blipFill>
        <p:spPr>
          <a:xfrm>
            <a:off x="7000875" y="5112358"/>
            <a:ext cx="1457325" cy="1314450"/>
          </a:xfrm>
          <a:prstGeom prst="rect">
            <a:avLst/>
          </a:prstGeom>
        </p:spPr>
      </p:pic>
      <p:pic>
        <p:nvPicPr>
          <p:cNvPr id="24" name="Picture 23"/>
          <p:cNvPicPr>
            <a:picLocks noChangeAspect="1"/>
          </p:cNvPicPr>
          <p:nvPr/>
        </p:nvPicPr>
        <p:blipFill>
          <a:blip r:embed="rId5"/>
          <a:stretch>
            <a:fillRect/>
          </a:stretch>
        </p:blipFill>
        <p:spPr>
          <a:xfrm>
            <a:off x="1772430" y="4902808"/>
            <a:ext cx="1428750" cy="1524000"/>
          </a:xfrm>
          <a:prstGeom prst="rect">
            <a:avLst/>
          </a:prstGeom>
        </p:spPr>
      </p:pic>
      <p:sp>
        <p:nvSpPr>
          <p:cNvPr id="25" name="Slide Number Placeholder 24"/>
          <p:cNvSpPr>
            <a:spLocks noGrp="1"/>
          </p:cNvSpPr>
          <p:nvPr>
            <p:ph type="sldNum" sz="quarter" idx="12"/>
          </p:nvPr>
        </p:nvSpPr>
        <p:spPr/>
        <p:txBody>
          <a:bodyPr/>
          <a:lstStyle/>
          <a:p>
            <a:fld id="{7A54E1E4-31D2-4635-9AD2-40AAC9D00496}" type="slidenum">
              <a:rPr lang="en-US" smtClean="0"/>
              <a:pPr/>
              <a:t>31</a:t>
            </a:fld>
            <a:endParaRPr lang="en-US"/>
          </a:p>
        </p:txBody>
      </p:sp>
      <p:sp>
        <p:nvSpPr>
          <p:cNvPr id="27" name="TextBox 26"/>
          <p:cNvSpPr txBox="1"/>
          <p:nvPr/>
        </p:nvSpPr>
        <p:spPr>
          <a:xfrm>
            <a:off x="8394011" y="5240853"/>
            <a:ext cx="481222" cy="584775"/>
          </a:xfrm>
          <a:prstGeom prst="rect">
            <a:avLst/>
          </a:prstGeom>
          <a:noFill/>
        </p:spPr>
        <p:txBody>
          <a:bodyPr wrap="none" rtlCol="0">
            <a:spAutoFit/>
          </a:bodyPr>
          <a:lstStyle/>
          <a:p>
            <a:r>
              <a:rPr lang="en-US" sz="3200" b="1" smtClean="0"/>
              <a:t>B</a:t>
            </a:r>
            <a:endParaRPr lang="en-US" sz="3200" b="1"/>
          </a:p>
        </p:txBody>
      </p:sp>
      <p:sp>
        <p:nvSpPr>
          <p:cNvPr id="28" name="TextBox 27"/>
          <p:cNvSpPr txBox="1"/>
          <p:nvPr/>
        </p:nvSpPr>
        <p:spPr>
          <a:xfrm>
            <a:off x="228600" y="4948465"/>
            <a:ext cx="1529586" cy="584775"/>
          </a:xfrm>
          <a:prstGeom prst="rect">
            <a:avLst/>
          </a:prstGeom>
          <a:noFill/>
        </p:spPr>
        <p:txBody>
          <a:bodyPr wrap="none" rtlCol="0">
            <a:spAutoFit/>
          </a:bodyPr>
          <a:lstStyle/>
          <a:p>
            <a:r>
              <a:rPr lang="en-US" sz="3200" b="1" smtClean="0"/>
              <a:t>FINEID</a:t>
            </a:r>
            <a:endParaRPr lang="en-US" sz="3200" b="1"/>
          </a:p>
        </p:txBody>
      </p:sp>
      <p:sp>
        <p:nvSpPr>
          <p:cNvPr id="26" name="TextBox 25"/>
          <p:cNvSpPr txBox="1"/>
          <p:nvPr/>
        </p:nvSpPr>
        <p:spPr>
          <a:xfrm>
            <a:off x="1481722" y="6426808"/>
            <a:ext cx="2165978" cy="369332"/>
          </a:xfrm>
          <a:prstGeom prst="rect">
            <a:avLst/>
          </a:prstGeom>
          <a:noFill/>
        </p:spPr>
        <p:txBody>
          <a:bodyPr wrap="none" rtlCol="0">
            <a:spAutoFit/>
          </a:bodyPr>
          <a:lstStyle/>
          <a:p>
            <a:r>
              <a:rPr lang="en-US" smtClean="0"/>
              <a:t>Cơ sở dữ liệu khóa</a:t>
            </a:r>
            <a:endParaRPr lang="en-US"/>
          </a:p>
        </p:txBody>
      </p:sp>
      <p:sp>
        <p:nvSpPr>
          <p:cNvPr id="29" name="TextBox 28"/>
          <p:cNvSpPr txBox="1"/>
          <p:nvPr/>
        </p:nvSpPr>
        <p:spPr>
          <a:xfrm>
            <a:off x="6749096" y="6438796"/>
            <a:ext cx="1313180" cy="369332"/>
          </a:xfrm>
          <a:prstGeom prst="rect">
            <a:avLst/>
          </a:prstGeom>
          <a:noFill/>
        </p:spPr>
        <p:txBody>
          <a:bodyPr wrap="none" rtlCol="0">
            <a:spAutoFit/>
          </a:bodyPr>
          <a:lstStyle/>
          <a:p>
            <a:r>
              <a:rPr lang="en-US" smtClean="0"/>
              <a:t>Ngân hàng</a:t>
            </a:r>
            <a:endParaRPr lang="en-US"/>
          </a:p>
        </p:txBody>
      </p:sp>
      <p:grpSp>
        <p:nvGrpSpPr>
          <p:cNvPr id="3" name="Group 2"/>
          <p:cNvGrpSpPr/>
          <p:nvPr/>
        </p:nvGrpSpPr>
        <p:grpSpPr>
          <a:xfrm>
            <a:off x="6480858" y="3936392"/>
            <a:ext cx="990600" cy="1245208"/>
            <a:chOff x="6480858" y="3936392"/>
            <a:chExt cx="990600" cy="1245208"/>
          </a:xfrm>
        </p:grpSpPr>
        <p:cxnSp>
          <p:nvCxnSpPr>
            <p:cNvPr id="43" name="Straight Arrow Connector 42"/>
            <p:cNvCxnSpPr/>
            <p:nvPr/>
          </p:nvCxnSpPr>
          <p:spPr>
            <a:xfrm>
              <a:off x="7405686" y="3936392"/>
              <a:ext cx="0" cy="124520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6480858" y="4219800"/>
              <a:ext cx="990600" cy="923330"/>
            </a:xfrm>
            <a:prstGeom prst="rect">
              <a:avLst/>
            </a:prstGeom>
            <a:noFill/>
          </p:spPr>
          <p:txBody>
            <a:bodyPr wrap="square" rtlCol="0">
              <a:spAutoFit/>
            </a:bodyPr>
            <a:lstStyle/>
            <a:p>
              <a:pPr algn="ctr"/>
              <a:r>
                <a:rPr lang="en-US" smtClean="0"/>
                <a:t>6. Đơn thanh toán</a:t>
              </a:r>
              <a:endParaRPr lang="en-US"/>
            </a:p>
          </p:txBody>
        </p:sp>
      </p:grpSp>
      <p:grpSp>
        <p:nvGrpSpPr>
          <p:cNvPr id="6" name="Group 5"/>
          <p:cNvGrpSpPr/>
          <p:nvPr/>
        </p:nvGrpSpPr>
        <p:grpSpPr>
          <a:xfrm>
            <a:off x="7772400" y="3936392"/>
            <a:ext cx="1166471" cy="1245208"/>
            <a:chOff x="7772400" y="3936392"/>
            <a:chExt cx="1166471" cy="1245208"/>
          </a:xfrm>
        </p:grpSpPr>
        <p:cxnSp>
          <p:nvCxnSpPr>
            <p:cNvPr id="46" name="Straight Arrow Connector 45"/>
            <p:cNvCxnSpPr/>
            <p:nvPr/>
          </p:nvCxnSpPr>
          <p:spPr>
            <a:xfrm>
              <a:off x="7772400" y="3936392"/>
              <a:ext cx="0" cy="1245208"/>
            </a:xfrm>
            <a:prstGeom prst="straightConnector1">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7849150" y="3978804"/>
              <a:ext cx="1089721" cy="1200329"/>
            </a:xfrm>
            <a:prstGeom prst="rect">
              <a:avLst/>
            </a:prstGeom>
            <a:noFill/>
          </p:spPr>
          <p:txBody>
            <a:bodyPr wrap="square" rtlCol="0">
              <a:spAutoFit/>
            </a:bodyPr>
            <a:lstStyle/>
            <a:p>
              <a:pPr algn="ctr"/>
              <a:r>
                <a:rPr lang="en-US" smtClean="0"/>
                <a:t>7. </a:t>
              </a:r>
            </a:p>
            <a:p>
              <a:pPr algn="ctr"/>
              <a:r>
                <a:rPr lang="en-US" smtClean="0"/>
                <a:t>Biên lai thanh toán</a:t>
              </a:r>
              <a:endParaRPr lang="en-US"/>
            </a:p>
          </p:txBody>
        </p:sp>
      </p:grpSp>
      <p:cxnSp>
        <p:nvCxnSpPr>
          <p:cNvPr id="54" name="Straight Arrow Connector 53"/>
          <p:cNvCxnSpPr/>
          <p:nvPr/>
        </p:nvCxnSpPr>
        <p:spPr>
          <a:xfrm flipH="1">
            <a:off x="3386665" y="3715396"/>
            <a:ext cx="3471337" cy="1729459"/>
          </a:xfrm>
          <a:prstGeom prst="straightConnector1">
            <a:avLst/>
          </a:prstGeom>
          <a:ln w="381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3518838" y="6127392"/>
            <a:ext cx="3466770" cy="9208"/>
          </a:xfrm>
          <a:prstGeom prst="straightConnector1">
            <a:avLst/>
          </a:prstGeom>
          <a:ln w="38100">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3729077" y="5383006"/>
            <a:ext cx="3236784" cy="646331"/>
          </a:xfrm>
          <a:prstGeom prst="rect">
            <a:avLst/>
          </a:prstGeom>
          <a:noFill/>
        </p:spPr>
        <p:txBody>
          <a:bodyPr wrap="none" rtlCol="0">
            <a:spAutoFit/>
          </a:bodyPr>
          <a:lstStyle/>
          <a:p>
            <a:pPr algn="ctr"/>
            <a:r>
              <a:rPr lang="en-US" smtClean="0"/>
              <a:t>Chứng nhận đảm bảo pháp lý</a:t>
            </a:r>
          </a:p>
          <a:p>
            <a:pPr algn="ctr"/>
            <a:r>
              <a:rPr lang="en-US" smtClean="0"/>
              <a:t>(CRL/OSCP)</a:t>
            </a:r>
            <a:endParaRPr lang="en-US"/>
          </a:p>
        </p:txBody>
      </p:sp>
      <p:grpSp>
        <p:nvGrpSpPr>
          <p:cNvPr id="11" name="Group 10"/>
          <p:cNvGrpSpPr/>
          <p:nvPr/>
        </p:nvGrpSpPr>
        <p:grpSpPr>
          <a:xfrm>
            <a:off x="84227" y="2426776"/>
            <a:ext cx="4604238" cy="644792"/>
            <a:chOff x="84227" y="2426776"/>
            <a:chExt cx="4604238" cy="644792"/>
          </a:xfrm>
        </p:grpSpPr>
        <mc:AlternateContent xmlns:mc="http://schemas.openxmlformats.org/markup-compatibility/2006" xmlns:a14="http://schemas.microsoft.com/office/drawing/2010/main">
          <mc:Choice Requires="a14">
            <p:sp>
              <p:nvSpPr>
                <p:cNvPr id="4" name="Rectangle 3"/>
                <p:cNvSpPr/>
                <p:nvPr/>
              </p:nvSpPr>
              <p:spPr>
                <a:xfrm>
                  <a:off x="440956" y="2426776"/>
                  <a:ext cx="4247509" cy="64479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𝐵</m:t>
                        </m:r>
                        <m:groupChr>
                          <m:groupChrPr>
                            <m:chr m:val="→"/>
                            <m:vertJc m:val="bot"/>
                            <m:ctrlPr>
                              <a:rPr lang="en-US" sz="2400" i="1">
                                <a:latin typeface="Cambria Math" panose="02040503050406030204" pitchFamily="18" charset="0"/>
                              </a:rPr>
                            </m:ctrlPr>
                          </m:groupChrPr>
                          <m:e>
                            <m:r>
                              <a:rPr lang="en-US" sz="2400" i="1">
                                <a:latin typeface="Cambria Math" panose="02040503050406030204" pitchFamily="18" charset="0"/>
                              </a:rPr>
                              <m:t>𝑀𝑆𝐺</m:t>
                            </m:r>
                            <m:r>
                              <a:rPr lang="en-US" sz="2400" i="0">
                                <a:latin typeface="Cambria Math" panose="02040503050406030204" pitchFamily="18" charset="0"/>
                              </a:rPr>
                              <m:t>=</m:t>
                            </m:r>
                            <m:sSub>
                              <m:sSubPr>
                                <m:ctrlPr>
                                  <a:rPr lang="en-US" sz="2400" i="1">
                                    <a:latin typeface="Cambria Math" panose="02040503050406030204" pitchFamily="18" charset="0"/>
                                  </a:rPr>
                                </m:ctrlPr>
                              </m:sSubPr>
                              <m:e>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𝐻</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𝐴𝐶𝑁</m:t>
                                            </m:r>
                                          </m:e>
                                          <m:sub>
                                            <m:r>
                                              <a:rPr lang="en-US" sz="2400" i="1">
                                                <a:latin typeface="Cambria Math" panose="02040503050406030204" pitchFamily="18" charset="0"/>
                                              </a:rPr>
                                              <m:t>𝑀</m:t>
                                            </m:r>
                                          </m:sub>
                                        </m:sSub>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𝐴𝑀</m:t>
                                            </m:r>
                                          </m:e>
                                        </m:d>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𝑀</m:t>
                                            </m:r>
                                          </m:sub>
                                        </m:sSub>
                                        <m:r>
                                          <a:rPr lang="en-US" sz="2400" i="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e>
                                    </m:d>
                                  </m:e>
                                </m:d>
                              </m:e>
                              <m:sub>
                                <m:sSub>
                                  <m:sSubPr>
                                    <m:ctrlPr>
                                      <a:rPr lang="en-US" sz="2400" i="1">
                                        <a:latin typeface="Cambria Math" panose="02040503050406030204" pitchFamily="18" charset="0"/>
                                      </a:rPr>
                                    </m:ctrlPr>
                                  </m:sSubPr>
                                  <m:e>
                                    <m:r>
                                      <a:rPr lang="en-US" sz="2400" i="1">
                                        <a:latin typeface="Cambria Math" panose="02040503050406030204" pitchFamily="18" charset="0"/>
                                      </a:rPr>
                                      <m:t>𝑆𝐾</m:t>
                                    </m:r>
                                  </m:e>
                                  <m:sub>
                                    <m:r>
                                      <a:rPr lang="en-US" sz="2400" i="1">
                                        <a:latin typeface="Cambria Math" panose="02040503050406030204" pitchFamily="18" charset="0"/>
                                      </a:rPr>
                                      <m:t>𝐵</m:t>
                                    </m:r>
                                  </m:sub>
                                </m:sSub>
                              </m:sub>
                            </m:sSub>
                          </m:e>
                        </m:groupChr>
                        <m:r>
                          <a:rPr lang="en-US" sz="2400" i="1">
                            <a:latin typeface="Cambria Math" panose="02040503050406030204" pitchFamily="18" charset="0"/>
                          </a:rPr>
                          <m:t>𝐶</m:t>
                        </m:r>
                      </m:oMath>
                    </m:oMathPara>
                  </a14:m>
                  <a:endParaRPr lang="en-US" sz="2400"/>
                </a:p>
              </p:txBody>
            </p:sp>
          </mc:Choice>
          <mc:Fallback xmlns="">
            <p:sp>
              <p:nvSpPr>
                <p:cNvPr id="4" name="Rectangle 3"/>
                <p:cNvSpPr>
                  <a:spLocks noRot="1" noChangeAspect="1" noMove="1" noResize="1" noEditPoints="1" noAdjustHandles="1" noChangeArrowheads="1" noChangeShapeType="1" noTextEdit="1"/>
                </p:cNvSpPr>
                <p:nvPr/>
              </p:nvSpPr>
              <p:spPr>
                <a:xfrm>
                  <a:off x="440956" y="2426776"/>
                  <a:ext cx="4247509" cy="644792"/>
                </a:xfrm>
                <a:prstGeom prst="rect">
                  <a:avLst/>
                </a:prstGeom>
                <a:blipFill rotWithShape="0">
                  <a:blip r:embed="rId7"/>
                  <a:stretch>
                    <a:fillRect/>
                  </a:stretch>
                </a:blipFill>
              </p:spPr>
              <p:txBody>
                <a:bodyPr/>
                <a:lstStyle/>
                <a:p>
                  <a:r>
                    <a:rPr lang="en-US">
                      <a:noFill/>
                    </a:rPr>
                    <a:t> </a:t>
                  </a:r>
                </a:p>
              </p:txBody>
            </p:sp>
          </mc:Fallback>
        </mc:AlternateContent>
        <p:sp>
          <p:nvSpPr>
            <p:cNvPr id="42" name="TextBox 41"/>
            <p:cNvSpPr txBox="1"/>
            <p:nvPr/>
          </p:nvSpPr>
          <p:spPr>
            <a:xfrm>
              <a:off x="84227" y="2592859"/>
              <a:ext cx="441146" cy="461665"/>
            </a:xfrm>
            <a:prstGeom prst="rect">
              <a:avLst/>
            </a:prstGeom>
            <a:noFill/>
          </p:spPr>
          <p:txBody>
            <a:bodyPr wrap="none" rtlCol="0">
              <a:spAutoFit/>
            </a:bodyPr>
            <a:lstStyle/>
            <a:p>
              <a:r>
                <a:rPr lang="en-US" sz="2400" b="1" smtClean="0"/>
                <a:t>7.</a:t>
              </a:r>
              <a:endParaRPr lang="en-US" sz="2400" b="1"/>
            </a:p>
          </p:txBody>
        </p:sp>
      </p:grpSp>
      <p:grpSp>
        <p:nvGrpSpPr>
          <p:cNvPr id="10" name="Group 9"/>
          <p:cNvGrpSpPr/>
          <p:nvPr/>
        </p:nvGrpSpPr>
        <p:grpSpPr>
          <a:xfrm>
            <a:off x="84227" y="1018103"/>
            <a:ext cx="8867344" cy="848822"/>
            <a:chOff x="84227" y="1018103"/>
            <a:chExt cx="8867344" cy="848822"/>
          </a:xfrm>
        </p:grpSpPr>
        <mc:AlternateContent xmlns:mc="http://schemas.openxmlformats.org/markup-compatibility/2006" xmlns:a14="http://schemas.microsoft.com/office/drawing/2010/main">
          <mc:Choice Requires="a14">
            <p:sp>
              <p:nvSpPr>
                <p:cNvPr id="2" name="Rectangle 1"/>
                <p:cNvSpPr/>
                <p:nvPr/>
              </p:nvSpPr>
              <p:spPr>
                <a:xfrm>
                  <a:off x="481945" y="1018103"/>
                  <a:ext cx="8469626" cy="84882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200" i="1">
                            <a:latin typeface="Cambria Math" panose="02040503050406030204" pitchFamily="18" charset="0"/>
                          </a:rPr>
                          <m:t>𝐶</m:t>
                        </m:r>
                        <m:r>
                          <a:rPr lang="en-US" sz="2200" i="0">
                            <a:latin typeface="Cambria Math" panose="02040503050406030204" pitchFamily="18" charset="0"/>
                          </a:rPr>
                          <m:t> </m:t>
                        </m:r>
                        <m:m>
                          <m:mPr>
                            <m:mcs>
                              <m:mc>
                                <m:mcPr>
                                  <m:count m:val="1"/>
                                  <m:mcJc m:val="center"/>
                                </m:mcPr>
                              </m:mc>
                            </m:mcs>
                            <m:ctrlPr>
                              <a:rPr lang="en-US" sz="2200" i="1">
                                <a:latin typeface="Cambria Math" panose="02040503050406030204" pitchFamily="18" charset="0"/>
                              </a:rPr>
                            </m:ctrlPr>
                          </m:mPr>
                          <m:mr>
                            <m:e>
                              <m:r>
                                <a:rPr lang="en-US" sz="2200" i="1">
                                  <a:latin typeface="Cambria Math" panose="02040503050406030204" pitchFamily="18" charset="0"/>
                                </a:rPr>
                                <m:t>𝑃𝑂</m:t>
                              </m:r>
                              <m:r>
                                <a:rPr lang="en-US" sz="2200" i="0">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𝐴𝐶</m:t>
                                  </m:r>
                                  <m:sSub>
                                    <m:sSubPr>
                                      <m:ctrlPr>
                                        <a:rPr lang="en-US" sz="2200" i="1">
                                          <a:latin typeface="Cambria Math" panose="02040503050406030204" pitchFamily="18" charset="0"/>
                                        </a:rPr>
                                      </m:ctrlPr>
                                    </m:sSubPr>
                                    <m:e>
                                      <m:r>
                                        <a:rPr lang="en-US" sz="2200" i="1">
                                          <a:latin typeface="Cambria Math" panose="02040503050406030204" pitchFamily="18" charset="0"/>
                                        </a:rPr>
                                        <m:t>𝑁</m:t>
                                      </m:r>
                                    </m:e>
                                    <m:sub>
                                      <m:r>
                                        <a:rPr lang="en-US" sz="2200" i="1">
                                          <a:latin typeface="Cambria Math" panose="02040503050406030204" pitchFamily="18" charset="0"/>
                                        </a:rPr>
                                        <m:t>𝐶</m:t>
                                      </m:r>
                                    </m:sub>
                                  </m:sSub>
                                  <m:d>
                                    <m:dPr>
                                      <m:begChr m:val="|"/>
                                      <m:endChr m:val="|"/>
                                      <m:ctrlPr>
                                        <a:rPr lang="en-US" sz="2200" i="1">
                                          <a:latin typeface="Cambria Math" panose="02040503050406030204" pitchFamily="18" charset="0"/>
                                        </a:rPr>
                                      </m:ctrlPr>
                                    </m:dPr>
                                    <m:e>
                                      <m:r>
                                        <a:rPr lang="en-US" sz="2200" i="1">
                                          <a:latin typeface="Cambria Math" panose="02040503050406030204" pitchFamily="18" charset="0"/>
                                        </a:rPr>
                                        <m:t>𝐴𝐶</m:t>
                                      </m:r>
                                      <m:sSub>
                                        <m:sSubPr>
                                          <m:ctrlPr>
                                            <a:rPr lang="en-US" sz="2200" i="1">
                                              <a:latin typeface="Cambria Math" panose="02040503050406030204" pitchFamily="18" charset="0"/>
                                            </a:rPr>
                                          </m:ctrlPr>
                                        </m:sSubPr>
                                        <m:e>
                                          <m:r>
                                            <a:rPr lang="en-US" sz="2200" i="1">
                                              <a:latin typeface="Cambria Math" panose="02040503050406030204" pitchFamily="18" charset="0"/>
                                            </a:rPr>
                                            <m:t>𝑁</m:t>
                                          </m:r>
                                        </m:e>
                                        <m:sub>
                                          <m:r>
                                            <a:rPr lang="en-US" sz="2200" i="1">
                                              <a:latin typeface="Cambria Math" panose="02040503050406030204" pitchFamily="18" charset="0"/>
                                            </a:rPr>
                                            <m:t>𝑀</m:t>
                                          </m:r>
                                        </m:sub>
                                      </m:sSub>
                                    </m:e>
                                  </m:d>
                                  <m:sSub>
                                    <m:sSubPr>
                                      <m:ctrlPr>
                                        <a:rPr lang="en-US" sz="2200" i="1">
                                          <a:latin typeface="Cambria Math" panose="02040503050406030204" pitchFamily="18" charset="0"/>
                                        </a:rPr>
                                      </m:ctrlPr>
                                    </m:sSubPr>
                                    <m:e>
                                      <m:r>
                                        <a:rPr lang="en-US" sz="2200" i="1">
                                          <a:latin typeface="Cambria Math" panose="02040503050406030204" pitchFamily="18" charset="0"/>
                                        </a:rPr>
                                        <m:t>𝐼𝐷</m:t>
                                      </m:r>
                                    </m:e>
                                    <m:sub>
                                      <m:r>
                                        <a:rPr lang="en-US" sz="2200" i="1">
                                          <a:latin typeface="Cambria Math" panose="02040503050406030204" pitchFamily="18" charset="0"/>
                                        </a:rPr>
                                        <m:t>𝐶</m:t>
                                      </m:r>
                                    </m:sub>
                                  </m:sSub>
                                  <m:d>
                                    <m:dPr>
                                      <m:begChr m:val="|"/>
                                      <m:endChr m:val="|"/>
                                      <m:ctrlPr>
                                        <a:rPr lang="en-US" sz="2200" i="1">
                                          <a:latin typeface="Cambria Math" panose="02040503050406030204" pitchFamily="18" charset="0"/>
                                        </a:rPr>
                                      </m:ctrlPr>
                                    </m:dPr>
                                    <m:e>
                                      <m:sSub>
                                        <m:sSubPr>
                                          <m:ctrlPr>
                                            <a:rPr lang="en-US" sz="2200" i="1">
                                              <a:latin typeface="Cambria Math" panose="02040503050406030204" pitchFamily="18" charset="0"/>
                                            </a:rPr>
                                          </m:ctrlPr>
                                        </m:sSubPr>
                                        <m:e>
                                          <m:r>
                                            <a:rPr lang="en-US" sz="2200" i="1">
                                              <a:latin typeface="Cambria Math" panose="02040503050406030204" pitchFamily="18" charset="0"/>
                                            </a:rPr>
                                            <m:t>𝐼𝐷</m:t>
                                          </m:r>
                                        </m:e>
                                        <m:sub>
                                          <m:r>
                                            <a:rPr lang="en-US" sz="2200" i="1">
                                              <a:latin typeface="Cambria Math" panose="02040503050406030204" pitchFamily="18" charset="0"/>
                                            </a:rPr>
                                            <m:t>𝑀</m:t>
                                          </m:r>
                                        </m:sub>
                                      </m:sSub>
                                    </m:e>
                                  </m:d>
                                  <m:r>
                                    <a:rPr lang="en-US" sz="2200" i="1">
                                      <a:latin typeface="Cambria Math" panose="02040503050406030204" pitchFamily="18" charset="0"/>
                                    </a:rPr>
                                    <m:t>𝐴𝑀</m:t>
                                  </m:r>
                                  <m:r>
                                    <a:rPr lang="en-US" sz="2200" i="0">
                                      <a:latin typeface="Cambria Math" panose="02040503050406030204" pitchFamily="18" charset="0"/>
                                    </a:rPr>
                                    <m:t>|</m:t>
                                  </m:r>
                                  <m:r>
                                    <a:rPr lang="en-US" sz="2200" i="1">
                                      <a:latin typeface="Cambria Math" panose="02040503050406030204" pitchFamily="18" charset="0"/>
                                    </a:rPr>
                                    <m:t>𝑇𝑆</m:t>
                                  </m:r>
                                  <m:r>
                                    <a:rPr lang="en-US" sz="2200" i="0">
                                      <a:latin typeface="Cambria Math" panose="02040503050406030204" pitchFamily="18" charset="0"/>
                                    </a:rPr>
                                    <m:t>|</m:t>
                                  </m:r>
                                  <m:d>
                                    <m:dPr>
                                      <m:begChr m:val="{"/>
                                      <m:endChr m:val="}"/>
                                      <m:ctrlPr>
                                        <a:rPr lang="en-US" sz="2200" i="1">
                                          <a:latin typeface="Cambria Math" panose="02040503050406030204" pitchFamily="18" charset="0"/>
                                        </a:rPr>
                                      </m:ctrlPr>
                                    </m:dPr>
                                    <m:e>
                                      <m:r>
                                        <a:rPr lang="en-US" sz="2200" i="1">
                                          <a:latin typeface="Cambria Math" panose="02040503050406030204" pitchFamily="18" charset="0"/>
                                        </a:rPr>
                                        <m:t>𝐻</m:t>
                                      </m:r>
                                      <m:d>
                                        <m:dPr>
                                          <m:ctrlPr>
                                            <a:rPr lang="en-US" sz="2200" i="1">
                                              <a:latin typeface="Cambria Math" panose="02040503050406030204" pitchFamily="18" charset="0"/>
                                            </a:rPr>
                                          </m:ctrlPr>
                                        </m:dPr>
                                        <m:e>
                                          <m:sSub>
                                            <m:sSubPr>
                                              <m:ctrlPr>
                                                <a:rPr lang="en-US" sz="2200" i="1">
                                                  <a:latin typeface="Cambria Math" panose="02040503050406030204" pitchFamily="18" charset="0"/>
                                                </a:rPr>
                                              </m:ctrlPr>
                                            </m:sSubPr>
                                            <m:e>
                                              <m:r>
                                                <a:rPr lang="en-US" sz="2200" i="1">
                                                  <a:latin typeface="Cambria Math" panose="02040503050406030204" pitchFamily="18" charset="0"/>
                                                </a:rPr>
                                                <m:t>𝐶𝑒𝑟𝑡</m:t>
                                              </m:r>
                                            </m:e>
                                            <m:sub>
                                              <m:r>
                                                <a:rPr lang="en-US" sz="2200" i="1">
                                                  <a:latin typeface="Cambria Math" panose="02040503050406030204" pitchFamily="18" charset="0"/>
                                                </a:rPr>
                                                <m:t>𝐶</m:t>
                                              </m:r>
                                            </m:sub>
                                          </m:sSub>
                                          <m:r>
                                            <a:rPr lang="en-US" sz="2200" i="0">
                                              <a:latin typeface="Cambria Math" panose="02040503050406030204" pitchFamily="18" charset="0"/>
                                            </a:rPr>
                                            <m:t>|</m:t>
                                          </m:r>
                                          <m:r>
                                            <a:rPr lang="en-US" sz="2200" i="1">
                                              <a:latin typeface="Cambria Math" panose="02040503050406030204" pitchFamily="18" charset="0"/>
                                            </a:rPr>
                                            <m:t>𝐴𝑀</m:t>
                                          </m:r>
                                          <m:r>
                                            <a:rPr lang="en-US" sz="2200" i="0">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𝑁</m:t>
                                              </m:r>
                                            </m:e>
                                            <m:sub>
                                              <m:r>
                                                <a:rPr lang="en-US" sz="2200" i="1">
                                                  <a:latin typeface="Cambria Math" panose="02040503050406030204" pitchFamily="18" charset="0"/>
                                                </a:rPr>
                                                <m:t>𝑀</m:t>
                                              </m:r>
                                            </m:sub>
                                          </m:sSub>
                                          <m:r>
                                            <a:rPr lang="en-US" sz="2200" i="0">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𝑁</m:t>
                                              </m:r>
                                            </m:e>
                                            <m:sub>
                                              <m:r>
                                                <a:rPr lang="en-US" sz="2200" i="1">
                                                  <a:latin typeface="Cambria Math" panose="02040503050406030204" pitchFamily="18" charset="0"/>
                                                </a:rPr>
                                                <m:t>𝐶</m:t>
                                              </m:r>
                                            </m:sub>
                                          </m:sSub>
                                        </m:e>
                                      </m:d>
                                    </m:e>
                                  </m:d>
                                </m:e>
                                <m:sub>
                                  <m:sSub>
                                    <m:sSubPr>
                                      <m:ctrlPr>
                                        <a:rPr lang="en-US" sz="2200" i="1">
                                          <a:latin typeface="Cambria Math" panose="02040503050406030204" pitchFamily="18" charset="0"/>
                                        </a:rPr>
                                      </m:ctrlPr>
                                    </m:sSubPr>
                                    <m:e>
                                      <m:r>
                                        <a:rPr lang="en-US" sz="2200" i="1">
                                          <a:latin typeface="Cambria Math" panose="02040503050406030204" pitchFamily="18" charset="0"/>
                                        </a:rPr>
                                        <m:t>𝑆𝐾</m:t>
                                      </m:r>
                                    </m:e>
                                    <m:sub>
                                      <m:r>
                                        <a:rPr lang="en-US" sz="2200" i="1">
                                          <a:latin typeface="Cambria Math" panose="02040503050406030204" pitchFamily="18" charset="0"/>
                                        </a:rPr>
                                        <m:t>𝑀</m:t>
                                      </m:r>
                                    </m:sub>
                                  </m:sSub>
                                </m:sub>
                              </m:sSub>
                            </m:e>
                          </m:mr>
                          <m:mr>
                            <m:e>
                              <m:r>
                                <a:rPr lang="en-US" sz="2200" i="1">
                                  <a:latin typeface="Cambria Math" panose="02040503050406030204" pitchFamily="18" charset="0"/>
                                </a:rPr>
                                <m:t>𝑀𝑆𝐺</m:t>
                              </m:r>
                              <m:r>
                                <a:rPr lang="en-US" sz="2200" i="0">
                                  <a:latin typeface="Cambria Math" panose="02040503050406030204" pitchFamily="18" charset="0"/>
                                </a:rPr>
                                <m:t>=</m:t>
                              </m:r>
                              <m:sSub>
                                <m:sSubPr>
                                  <m:ctrlPr>
                                    <a:rPr lang="en-US" sz="2200" i="1">
                                      <a:latin typeface="Cambria Math" panose="02040503050406030204" pitchFamily="18" charset="0"/>
                                    </a:rPr>
                                  </m:ctrlPr>
                                </m:sSubPr>
                                <m:e>
                                  <m:d>
                                    <m:dPr>
                                      <m:begChr m:val="{"/>
                                      <m:endChr m:val="}"/>
                                      <m:ctrlPr>
                                        <a:rPr lang="en-US" sz="2200" i="1">
                                          <a:latin typeface="Cambria Math" panose="02040503050406030204" pitchFamily="18" charset="0"/>
                                        </a:rPr>
                                      </m:ctrlPr>
                                    </m:dPr>
                                    <m:e>
                                      <m:r>
                                        <a:rPr lang="en-US" sz="2200" i="1">
                                          <a:latin typeface="Cambria Math" panose="02040503050406030204" pitchFamily="18" charset="0"/>
                                        </a:rPr>
                                        <m:t>𝑃𝑂</m:t>
                                      </m:r>
                                    </m:e>
                                  </m:d>
                                </m:e>
                                <m:sub>
                                  <m:sSub>
                                    <m:sSubPr>
                                      <m:ctrlPr>
                                        <a:rPr lang="en-US" sz="2200" i="1">
                                          <a:latin typeface="Cambria Math" panose="02040503050406030204" pitchFamily="18" charset="0"/>
                                        </a:rPr>
                                      </m:ctrlPr>
                                    </m:sSubPr>
                                    <m:e>
                                      <m:r>
                                        <a:rPr lang="en-US" sz="2200" i="1">
                                          <a:latin typeface="Cambria Math" panose="02040503050406030204" pitchFamily="18" charset="0"/>
                                        </a:rPr>
                                        <m:t>𝑃𝐾</m:t>
                                      </m:r>
                                    </m:e>
                                    <m:sub>
                                      <m:r>
                                        <a:rPr lang="en-US" sz="2200" i="1">
                                          <a:latin typeface="Cambria Math" panose="02040503050406030204" pitchFamily="18" charset="0"/>
                                        </a:rPr>
                                        <m:t>𝐵</m:t>
                                      </m:r>
                                    </m:sub>
                                  </m:sSub>
                                </m:sub>
                              </m:sSub>
                              <m:r>
                                <a:rPr lang="en-US" sz="2200" i="0">
                                  <a:latin typeface="Cambria Math" panose="02040503050406030204" pitchFamily="18" charset="0"/>
                                </a:rPr>
                                <m:t>|</m:t>
                              </m:r>
                              <m:r>
                                <a:rPr lang="en-US" sz="2200" i="1">
                                  <a:latin typeface="Cambria Math" panose="02040503050406030204" pitchFamily="18" charset="0"/>
                                </a:rPr>
                                <m:t>𝑆𝐼𝐺</m:t>
                              </m:r>
                              <m:r>
                                <a:rPr lang="en-US" sz="2200" i="0">
                                  <a:latin typeface="Cambria Math" panose="02040503050406030204" pitchFamily="18" charset="0"/>
                                </a:rPr>
                                <m:t>;</m:t>
                              </m:r>
                              <m:r>
                                <a:rPr lang="en-US" sz="2200" i="1">
                                  <a:latin typeface="Cambria Math" panose="02040503050406030204" pitchFamily="18" charset="0"/>
                                </a:rPr>
                                <m:t>𝑆𝐼𝐺</m:t>
                              </m:r>
                              <m:r>
                                <a:rPr lang="en-US" sz="2200" i="0">
                                  <a:latin typeface="Cambria Math" panose="02040503050406030204" pitchFamily="18" charset="0"/>
                                </a:rPr>
                                <m:t>=</m:t>
                              </m:r>
                              <m:sSub>
                                <m:sSubPr>
                                  <m:ctrlPr>
                                    <a:rPr lang="en-US" sz="2200" i="1">
                                      <a:latin typeface="Cambria Math" panose="02040503050406030204" pitchFamily="18" charset="0"/>
                                    </a:rPr>
                                  </m:ctrlPr>
                                </m:sSubPr>
                                <m:e>
                                  <m:d>
                                    <m:dPr>
                                      <m:begChr m:val="{"/>
                                      <m:endChr m:val="}"/>
                                      <m:ctrlPr>
                                        <a:rPr lang="en-US" sz="2200" i="1">
                                          <a:latin typeface="Cambria Math" panose="02040503050406030204" pitchFamily="18" charset="0"/>
                                        </a:rPr>
                                      </m:ctrlPr>
                                    </m:dPr>
                                    <m:e>
                                      <m:d>
                                        <m:dPr>
                                          <m:begChr m:val=""/>
                                          <m:ctrlPr>
                                            <a:rPr lang="en-US" sz="2200" i="1">
                                              <a:latin typeface="Cambria Math" panose="02040503050406030204" pitchFamily="18" charset="0"/>
                                            </a:rPr>
                                          </m:ctrlPr>
                                        </m:dPr>
                                        <m:e>
                                          <m:r>
                                            <a:rPr lang="en-US" sz="2200" i="1">
                                              <a:latin typeface="Cambria Math" panose="02040503050406030204" pitchFamily="18" charset="0"/>
                                            </a:rPr>
                                            <m:t>𝐻</m:t>
                                          </m:r>
                                          <m:r>
                                            <a:rPr lang="en-US" sz="2200" i="0">
                                              <a:latin typeface="Cambria Math" panose="02040503050406030204" pitchFamily="18" charset="0"/>
                                            </a:rPr>
                                            <m:t>(</m:t>
                                          </m:r>
                                          <m:r>
                                            <a:rPr lang="en-US" sz="2200" i="1">
                                              <a:latin typeface="Cambria Math" panose="02040503050406030204" pitchFamily="18" charset="0"/>
                                            </a:rPr>
                                            <m:t>𝑃𝑂</m:t>
                                          </m:r>
                                        </m:e>
                                      </m:d>
                                    </m:e>
                                  </m:d>
                                </m:e>
                                <m:sub>
                                  <m:sSub>
                                    <m:sSubPr>
                                      <m:ctrlPr>
                                        <a:rPr lang="en-US" sz="2200" i="1">
                                          <a:latin typeface="Cambria Math" panose="02040503050406030204" pitchFamily="18" charset="0"/>
                                        </a:rPr>
                                      </m:ctrlPr>
                                    </m:sSubPr>
                                    <m:e>
                                      <m:r>
                                        <a:rPr lang="en-US" sz="2200" i="1">
                                          <a:latin typeface="Cambria Math" panose="02040503050406030204" pitchFamily="18" charset="0"/>
                                        </a:rPr>
                                        <m:t>𝑆𝐾</m:t>
                                      </m:r>
                                    </m:e>
                                    <m:sub>
                                      <m:r>
                                        <a:rPr lang="en-US" sz="2200" i="1">
                                          <a:latin typeface="Cambria Math" panose="02040503050406030204" pitchFamily="18" charset="0"/>
                                        </a:rPr>
                                        <m:t>𝐶</m:t>
                                      </m:r>
                                    </m:sub>
                                  </m:sSub>
                                </m:sub>
                              </m:sSub>
                            </m:e>
                          </m:mr>
                        </m:m>
                        <m:r>
                          <a:rPr lang="en-US" sz="2200" i="0">
                            <a:latin typeface="Cambria Math" panose="02040503050406030204" pitchFamily="18" charset="0"/>
                          </a:rPr>
                          <m:t>   </m:t>
                        </m:r>
                        <m:r>
                          <a:rPr lang="en-US" sz="2200" i="1">
                            <a:latin typeface="Cambria Math" panose="02040503050406030204" pitchFamily="18" charset="0"/>
                          </a:rPr>
                          <m:t>𝐵</m:t>
                        </m:r>
                      </m:oMath>
                    </m:oMathPara>
                  </a14:m>
                  <a:endParaRPr lang="en-US" sz="2200"/>
                </a:p>
              </p:txBody>
            </p:sp>
          </mc:Choice>
          <mc:Fallback xmlns="">
            <p:sp>
              <p:nvSpPr>
                <p:cNvPr id="2" name="Rectangle 1"/>
                <p:cNvSpPr>
                  <a:spLocks noRot="1" noChangeAspect="1" noMove="1" noResize="1" noEditPoints="1" noAdjustHandles="1" noChangeArrowheads="1" noChangeShapeType="1" noTextEdit="1"/>
                </p:cNvSpPr>
                <p:nvPr/>
              </p:nvSpPr>
              <p:spPr>
                <a:xfrm>
                  <a:off x="481945" y="1018103"/>
                  <a:ext cx="8469626" cy="848822"/>
                </a:xfrm>
                <a:prstGeom prst="rect">
                  <a:avLst/>
                </a:prstGeom>
                <a:blipFill rotWithShape="0">
                  <a:blip r:embed="rId6"/>
                  <a:stretch>
                    <a:fillRect/>
                  </a:stretch>
                </a:blipFill>
              </p:spPr>
              <p:txBody>
                <a:bodyPr/>
                <a:lstStyle/>
                <a:p>
                  <a:r>
                    <a:rPr lang="en-US">
                      <a:noFill/>
                    </a:rPr>
                    <a:t> </a:t>
                  </a:r>
                </a:p>
              </p:txBody>
            </p:sp>
          </mc:Fallback>
        </mc:AlternateContent>
        <p:sp>
          <p:nvSpPr>
            <p:cNvPr id="52" name="TextBox 51"/>
            <p:cNvSpPr txBox="1"/>
            <p:nvPr/>
          </p:nvSpPr>
          <p:spPr>
            <a:xfrm>
              <a:off x="84227" y="1211681"/>
              <a:ext cx="441146" cy="461665"/>
            </a:xfrm>
            <a:prstGeom prst="rect">
              <a:avLst/>
            </a:prstGeom>
            <a:noFill/>
          </p:spPr>
          <p:txBody>
            <a:bodyPr wrap="none" rtlCol="0">
              <a:spAutoFit/>
            </a:bodyPr>
            <a:lstStyle/>
            <a:p>
              <a:r>
                <a:rPr lang="en-US" sz="2400" b="1" smtClean="0"/>
                <a:t>6.</a:t>
              </a:r>
              <a:endParaRPr lang="en-US" sz="2400" b="1"/>
            </a:p>
          </p:txBody>
        </p:sp>
        <p:cxnSp>
          <p:nvCxnSpPr>
            <p:cNvPr id="53" name="Straight Arrow Connector 52"/>
            <p:cNvCxnSpPr/>
            <p:nvPr/>
          </p:nvCxnSpPr>
          <p:spPr>
            <a:xfrm>
              <a:off x="899710" y="1447800"/>
              <a:ext cx="758952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9" name="Title 8"/>
          <p:cNvSpPr>
            <a:spLocks noGrp="1"/>
          </p:cNvSpPr>
          <p:nvPr>
            <p:ph type="title"/>
          </p:nvPr>
        </p:nvSpPr>
        <p:spPr/>
        <p:txBody>
          <a:bodyPr/>
          <a:lstStyle/>
          <a:p>
            <a:r>
              <a:rPr lang="en-US"/>
              <a:t>Thanh toán POS thực</a:t>
            </a:r>
          </a:p>
        </p:txBody>
      </p:sp>
    </p:spTree>
    <p:extLst>
      <p:ext uri="{BB962C8B-B14F-4D97-AF65-F5344CB8AC3E}">
        <p14:creationId xmlns:p14="http://schemas.microsoft.com/office/powerpoint/2010/main" val="196116242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42"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1000"/>
                                        <p:tgtEl>
                                          <p:spTgt spid="10"/>
                                        </p:tgtEl>
                                      </p:cBhvr>
                                    </p:animEffect>
                                    <p:anim calcmode="lin" valueType="num">
                                      <p:cBhvr>
                                        <p:cTn id="11" dur="1000" fill="hold"/>
                                        <p:tgtEl>
                                          <p:spTgt spid="10"/>
                                        </p:tgtEl>
                                        <p:attrNameLst>
                                          <p:attrName>ppt_x</p:attrName>
                                        </p:attrNameLst>
                                      </p:cBhvr>
                                      <p:tavLst>
                                        <p:tav tm="0">
                                          <p:val>
                                            <p:strVal val="#ppt_x"/>
                                          </p:val>
                                        </p:tav>
                                        <p:tav tm="100000">
                                          <p:val>
                                            <p:strVal val="#ppt_x"/>
                                          </p:val>
                                        </p:tav>
                                      </p:tavLst>
                                    </p:anim>
                                    <p:anim calcmode="lin" valueType="num">
                                      <p:cBhvr>
                                        <p:cTn id="1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par>
                                <p:cTn id="18" presetID="42" presetClass="entr" presetSubtype="0"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000"/>
                                        <p:tgtEl>
                                          <p:spTgt spid="11"/>
                                        </p:tgtEl>
                                      </p:cBhvr>
                                    </p:animEffect>
                                    <p:anim calcmode="lin" valueType="num">
                                      <p:cBhvr>
                                        <p:cTn id="21" dur="1000" fill="hold"/>
                                        <p:tgtEl>
                                          <p:spTgt spid="11"/>
                                        </p:tgtEl>
                                        <p:attrNameLst>
                                          <p:attrName>ppt_x</p:attrName>
                                        </p:attrNameLst>
                                      </p:cBhvr>
                                      <p:tavLst>
                                        <p:tav tm="0">
                                          <p:val>
                                            <p:strVal val="#ppt_x"/>
                                          </p:val>
                                        </p:tav>
                                        <p:tav tm="100000">
                                          <p:val>
                                            <p:strVal val="#ppt_x"/>
                                          </p:val>
                                        </p:tav>
                                      </p:tavLst>
                                    </p:anim>
                                    <p:anim calcmode="lin" valueType="num">
                                      <p:cBhvr>
                                        <p:cTn id="22"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Cloud 48"/>
          <p:cNvSpPr/>
          <p:nvPr/>
        </p:nvSpPr>
        <p:spPr>
          <a:xfrm>
            <a:off x="3103778" y="1397085"/>
            <a:ext cx="3373221" cy="2003265"/>
          </a:xfrm>
          <a:prstGeom prst="cloud">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741578" y="1064094"/>
            <a:ext cx="1676400" cy="25173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Máy bán hàng tự động</a:t>
            </a:r>
          </a:p>
          <a:p>
            <a:pPr algn="ctr"/>
            <a:endParaRPr lang="en-US"/>
          </a:p>
          <a:p>
            <a:pPr algn="ctr"/>
            <a:endParaRPr lang="en-US" smtClean="0"/>
          </a:p>
          <a:p>
            <a:pPr algn="ctr"/>
            <a:r>
              <a:rPr lang="en-US" sz="4400"/>
              <a:t>M</a:t>
            </a:r>
            <a:endParaRPr lang="en-US"/>
          </a:p>
        </p:txBody>
      </p:sp>
      <p:pic>
        <p:nvPicPr>
          <p:cNvPr id="5" name="Picture 4"/>
          <p:cNvPicPr>
            <a:picLocks noChangeAspect="1"/>
          </p:cNvPicPr>
          <p:nvPr/>
        </p:nvPicPr>
        <p:blipFill>
          <a:blip r:embed="rId3"/>
          <a:stretch>
            <a:fillRect/>
          </a:stretch>
        </p:blipFill>
        <p:spPr>
          <a:xfrm>
            <a:off x="7239000" y="1219201"/>
            <a:ext cx="1373120" cy="2375716"/>
          </a:xfrm>
          <a:prstGeom prst="rect">
            <a:avLst/>
          </a:prstGeom>
        </p:spPr>
      </p:pic>
      <p:sp>
        <p:nvSpPr>
          <p:cNvPr id="7" name="TextBox 6"/>
          <p:cNvSpPr txBox="1"/>
          <p:nvPr/>
        </p:nvSpPr>
        <p:spPr>
          <a:xfrm>
            <a:off x="8281778" y="1225378"/>
            <a:ext cx="481222" cy="584775"/>
          </a:xfrm>
          <a:prstGeom prst="rect">
            <a:avLst/>
          </a:prstGeom>
          <a:noFill/>
        </p:spPr>
        <p:txBody>
          <a:bodyPr wrap="none" rtlCol="0">
            <a:spAutoFit/>
          </a:bodyPr>
          <a:lstStyle/>
          <a:p>
            <a:r>
              <a:rPr lang="en-US" sz="3200" b="1" smtClean="0"/>
              <a:t>C</a:t>
            </a:r>
            <a:endParaRPr lang="en-US" sz="3200" b="1"/>
          </a:p>
        </p:txBody>
      </p:sp>
      <p:sp>
        <p:nvSpPr>
          <p:cNvPr id="25" name="Slide Number Placeholder 24"/>
          <p:cNvSpPr>
            <a:spLocks noGrp="1"/>
          </p:cNvSpPr>
          <p:nvPr>
            <p:ph type="sldNum" sz="quarter" idx="12"/>
          </p:nvPr>
        </p:nvSpPr>
        <p:spPr/>
        <p:txBody>
          <a:bodyPr/>
          <a:lstStyle/>
          <a:p>
            <a:fld id="{7A54E1E4-31D2-4635-9AD2-40AAC9D00496}" type="slidenum">
              <a:rPr lang="en-US" smtClean="0"/>
              <a:pPr/>
              <a:t>32</a:t>
            </a:fld>
            <a:endParaRPr lang="en-US"/>
          </a:p>
        </p:txBody>
      </p:sp>
      <p:cxnSp>
        <p:nvCxnSpPr>
          <p:cNvPr id="31" name="Straight Arrow Connector 30"/>
          <p:cNvCxnSpPr/>
          <p:nvPr/>
        </p:nvCxnSpPr>
        <p:spPr>
          <a:xfrm flipH="1">
            <a:off x="2895600" y="1079542"/>
            <a:ext cx="36576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H="1">
            <a:off x="2895600" y="1481025"/>
            <a:ext cx="3657600" cy="0"/>
          </a:xfrm>
          <a:prstGeom prst="straightConnector1">
            <a:avLst/>
          </a:prstGeom>
          <a:ln w="38100">
            <a:solidFill>
              <a:srgbClr val="0070C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2895600" y="1928286"/>
            <a:ext cx="3657600" cy="0"/>
          </a:xfrm>
          <a:prstGeom prst="straightConnector1">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flipH="1">
            <a:off x="2895600" y="2374942"/>
            <a:ext cx="36576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a:off x="2895600" y="2832142"/>
            <a:ext cx="3657600" cy="0"/>
          </a:xfrm>
          <a:prstGeom prst="straightConnector1">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3867150" y="762000"/>
            <a:ext cx="1236236" cy="369332"/>
          </a:xfrm>
          <a:prstGeom prst="rect">
            <a:avLst/>
          </a:prstGeom>
          <a:noFill/>
        </p:spPr>
        <p:txBody>
          <a:bodyPr wrap="none" rtlCol="0">
            <a:spAutoFit/>
          </a:bodyPr>
          <a:lstStyle/>
          <a:p>
            <a:r>
              <a:rPr lang="en-US" smtClean="0"/>
              <a:t>1. Bắt đầu</a:t>
            </a:r>
            <a:endParaRPr lang="en-US"/>
          </a:p>
        </p:txBody>
      </p:sp>
      <p:sp>
        <p:nvSpPr>
          <p:cNvPr id="38" name="TextBox 37"/>
          <p:cNvSpPr txBox="1"/>
          <p:nvPr/>
        </p:nvSpPr>
        <p:spPr>
          <a:xfrm>
            <a:off x="3605349" y="1167410"/>
            <a:ext cx="2480166" cy="369332"/>
          </a:xfrm>
          <a:prstGeom prst="rect">
            <a:avLst/>
          </a:prstGeom>
          <a:noFill/>
        </p:spPr>
        <p:txBody>
          <a:bodyPr wrap="none" rtlCol="0">
            <a:spAutoFit/>
          </a:bodyPr>
          <a:lstStyle/>
          <a:p>
            <a:r>
              <a:rPr lang="en-US" smtClean="0"/>
              <a:t>2. Ghép cặp Bluetooth</a:t>
            </a:r>
            <a:endParaRPr lang="en-US"/>
          </a:p>
        </p:txBody>
      </p:sp>
      <p:sp>
        <p:nvSpPr>
          <p:cNvPr id="39" name="TextBox 38"/>
          <p:cNvSpPr txBox="1"/>
          <p:nvPr/>
        </p:nvSpPr>
        <p:spPr>
          <a:xfrm>
            <a:off x="3466684" y="1581826"/>
            <a:ext cx="2515432" cy="369332"/>
          </a:xfrm>
          <a:prstGeom prst="rect">
            <a:avLst/>
          </a:prstGeom>
          <a:noFill/>
        </p:spPr>
        <p:txBody>
          <a:bodyPr wrap="none" rtlCol="0">
            <a:spAutoFit/>
          </a:bodyPr>
          <a:lstStyle/>
          <a:p>
            <a:r>
              <a:rPr lang="en-US" smtClean="0"/>
              <a:t>3. Giới thiệu sản phẩm</a:t>
            </a:r>
            <a:endParaRPr lang="en-US"/>
          </a:p>
        </p:txBody>
      </p:sp>
      <p:sp>
        <p:nvSpPr>
          <p:cNvPr id="40" name="TextBox 39"/>
          <p:cNvSpPr txBox="1"/>
          <p:nvPr/>
        </p:nvSpPr>
        <p:spPr>
          <a:xfrm>
            <a:off x="3490729" y="2027026"/>
            <a:ext cx="2467342" cy="369332"/>
          </a:xfrm>
          <a:prstGeom prst="rect">
            <a:avLst/>
          </a:prstGeom>
          <a:noFill/>
        </p:spPr>
        <p:txBody>
          <a:bodyPr wrap="none" rtlCol="0">
            <a:spAutoFit/>
          </a:bodyPr>
          <a:lstStyle/>
          <a:p>
            <a:r>
              <a:rPr lang="en-US" smtClean="0"/>
              <a:t>4. Chọn lựa sản phẩm</a:t>
            </a:r>
            <a:endParaRPr lang="en-US"/>
          </a:p>
        </p:txBody>
      </p:sp>
      <p:sp>
        <p:nvSpPr>
          <p:cNvPr id="41" name="TextBox 40"/>
          <p:cNvSpPr txBox="1"/>
          <p:nvPr/>
        </p:nvSpPr>
        <p:spPr>
          <a:xfrm>
            <a:off x="3661837" y="2493095"/>
            <a:ext cx="2437527" cy="369332"/>
          </a:xfrm>
          <a:prstGeom prst="rect">
            <a:avLst/>
          </a:prstGeom>
          <a:noFill/>
        </p:spPr>
        <p:txBody>
          <a:bodyPr wrap="none" rtlCol="0">
            <a:spAutoFit/>
          </a:bodyPr>
          <a:lstStyle/>
          <a:p>
            <a:r>
              <a:rPr lang="en-US" smtClean="0"/>
              <a:t>5. Yêu cầu thanh toán</a:t>
            </a:r>
            <a:endParaRPr lang="en-US"/>
          </a:p>
        </p:txBody>
      </p:sp>
      <p:grpSp>
        <p:nvGrpSpPr>
          <p:cNvPr id="8" name="Group 7"/>
          <p:cNvGrpSpPr/>
          <p:nvPr/>
        </p:nvGrpSpPr>
        <p:grpSpPr>
          <a:xfrm>
            <a:off x="2895600" y="2920010"/>
            <a:ext cx="3657600" cy="369332"/>
            <a:chOff x="2895600" y="2920010"/>
            <a:chExt cx="3657600" cy="369332"/>
          </a:xfrm>
        </p:grpSpPr>
        <p:cxnSp>
          <p:nvCxnSpPr>
            <p:cNvPr id="37" name="Straight Arrow Connector 36"/>
            <p:cNvCxnSpPr/>
            <p:nvPr/>
          </p:nvCxnSpPr>
          <p:spPr>
            <a:xfrm flipH="1">
              <a:off x="2895600" y="3289342"/>
              <a:ext cx="36576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747438" y="2920010"/>
              <a:ext cx="2351926" cy="369332"/>
            </a:xfrm>
            <a:prstGeom prst="rect">
              <a:avLst/>
            </a:prstGeom>
            <a:noFill/>
          </p:spPr>
          <p:txBody>
            <a:bodyPr wrap="none" rtlCol="0">
              <a:spAutoFit/>
            </a:bodyPr>
            <a:lstStyle/>
            <a:p>
              <a:r>
                <a:rPr lang="en-US" smtClean="0"/>
                <a:t>8. Biên lai thanh toán</a:t>
              </a:r>
              <a:endParaRPr lang="en-US"/>
            </a:p>
          </p:txBody>
        </p:sp>
      </p:grpSp>
      <p:grpSp>
        <p:nvGrpSpPr>
          <p:cNvPr id="9" name="Group 8"/>
          <p:cNvGrpSpPr/>
          <p:nvPr/>
        </p:nvGrpSpPr>
        <p:grpSpPr>
          <a:xfrm>
            <a:off x="3386665" y="3645479"/>
            <a:ext cx="2557110" cy="369332"/>
            <a:chOff x="3386665" y="3645479"/>
            <a:chExt cx="2557110" cy="369332"/>
          </a:xfrm>
        </p:grpSpPr>
        <p:sp>
          <p:nvSpPr>
            <p:cNvPr id="48" name="TextBox 47"/>
            <p:cNvSpPr txBox="1"/>
            <p:nvPr/>
          </p:nvSpPr>
          <p:spPr>
            <a:xfrm>
              <a:off x="3386665" y="3645479"/>
              <a:ext cx="2557110" cy="369332"/>
            </a:xfrm>
            <a:prstGeom prst="rect">
              <a:avLst/>
            </a:prstGeom>
            <a:noFill/>
          </p:spPr>
          <p:txBody>
            <a:bodyPr wrap="none" rtlCol="0">
              <a:spAutoFit/>
            </a:bodyPr>
            <a:lstStyle/>
            <a:p>
              <a:r>
                <a:rPr lang="en-US" smtClean="0"/>
                <a:t>9. Phân phối sản phẩm</a:t>
              </a:r>
              <a:endParaRPr lang="en-US"/>
            </a:p>
          </p:txBody>
        </p:sp>
        <p:cxnSp>
          <p:nvCxnSpPr>
            <p:cNvPr id="50" name="Straight Arrow Connector 49"/>
            <p:cNvCxnSpPr/>
            <p:nvPr/>
          </p:nvCxnSpPr>
          <p:spPr>
            <a:xfrm flipH="1">
              <a:off x="3464296" y="4014811"/>
              <a:ext cx="2406468" cy="0"/>
            </a:xfrm>
            <a:prstGeom prst="straightConnector1">
              <a:avLst/>
            </a:prstGeom>
            <a:ln w="5715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51" name="TextBox 50"/>
          <p:cNvSpPr txBox="1"/>
          <p:nvPr/>
        </p:nvSpPr>
        <p:spPr>
          <a:xfrm>
            <a:off x="4145118" y="3346064"/>
            <a:ext cx="1261884" cy="369332"/>
          </a:xfrm>
          <a:prstGeom prst="rect">
            <a:avLst/>
          </a:prstGeom>
          <a:noFill/>
        </p:spPr>
        <p:txBody>
          <a:bodyPr wrap="none" rtlCol="0">
            <a:spAutoFit/>
          </a:bodyPr>
          <a:lstStyle/>
          <a:p>
            <a:r>
              <a:rPr lang="en-US" b="1" smtClean="0">
                <a:solidFill>
                  <a:srgbClr val="0070C0"/>
                </a:solidFill>
              </a:rPr>
              <a:t>Bluetooth</a:t>
            </a:r>
            <a:endParaRPr lang="en-US" b="1">
              <a:solidFill>
                <a:srgbClr val="0070C0"/>
              </a:solidFill>
            </a:endParaRPr>
          </a:p>
        </p:txBody>
      </p:sp>
      <p:grpSp>
        <p:nvGrpSpPr>
          <p:cNvPr id="10" name="Group 9"/>
          <p:cNvGrpSpPr/>
          <p:nvPr/>
        </p:nvGrpSpPr>
        <p:grpSpPr>
          <a:xfrm>
            <a:off x="1893810" y="4343400"/>
            <a:ext cx="4989645" cy="644792"/>
            <a:chOff x="1893810" y="4343400"/>
            <a:chExt cx="4989645" cy="644792"/>
          </a:xfrm>
        </p:grpSpPr>
        <mc:AlternateContent xmlns:mc="http://schemas.openxmlformats.org/markup-compatibility/2006" xmlns:a14="http://schemas.microsoft.com/office/drawing/2010/main">
          <mc:Choice Requires="a14">
            <p:sp>
              <p:nvSpPr>
                <p:cNvPr id="2" name="TextBox 1"/>
                <p:cNvSpPr txBox="1"/>
                <p:nvPr/>
              </p:nvSpPr>
              <p:spPr>
                <a:xfrm>
                  <a:off x="2446984" y="4343400"/>
                  <a:ext cx="4436471" cy="64479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𝐶</m:t>
                        </m:r>
                        <m:box>
                          <m:boxPr>
                            <m:ctrlPr>
                              <a:rPr lang="en-US" sz="2400" i="1">
                                <a:latin typeface="Cambria Math" panose="02040503050406030204" pitchFamily="18" charset="0"/>
                              </a:rPr>
                            </m:ctrlPr>
                          </m:boxPr>
                          <m:e>
                            <m:groupChr>
                              <m:groupChrPr>
                                <m:chr m:val="→"/>
                                <m:vertJc m:val="bot"/>
                                <m:ctrlPr>
                                  <a:rPr lang="en-US" sz="2400" i="1">
                                    <a:latin typeface="Cambria Math" panose="02040503050406030204" pitchFamily="18" charset="0"/>
                                  </a:rPr>
                                </m:ctrlPr>
                              </m:groupChrPr>
                              <m:e>
                                <m:r>
                                  <a:rPr lang="en-US" sz="2400" i="1">
                                    <a:latin typeface="Cambria Math" panose="02040503050406030204" pitchFamily="18" charset="0"/>
                                  </a:rPr>
                                  <m:t>𝑀𝑆𝐺</m:t>
                                </m:r>
                                <m:r>
                                  <a:rPr lang="en-US" sz="2400" i="1">
                                    <a:latin typeface="Cambria Math" panose="02040503050406030204" pitchFamily="18" charset="0"/>
                                  </a:rPr>
                                  <m:t>=</m:t>
                                </m:r>
                                <m:sSub>
                                  <m:sSubPr>
                                    <m:ctrlPr>
                                      <a:rPr lang="en-US" sz="2400" i="1">
                                        <a:latin typeface="Cambria Math" panose="02040503050406030204" pitchFamily="18" charset="0"/>
                                      </a:rPr>
                                    </m:ctrlPr>
                                  </m:sSubPr>
                                  <m:e>
                                    <m:sSub>
                                      <m:sSubPr>
                                        <m:ctrlPr>
                                          <a:rPr lang="en-US" sz="2400" i="1">
                                            <a:latin typeface="Cambria Math" panose="02040503050406030204" pitchFamily="18" charset="0"/>
                                          </a:rPr>
                                        </m:ctrlPr>
                                      </m:sSubPr>
                                      <m:e>
                                        <m:r>
                                          <a:rPr lang="en-US" sz="2400" i="1">
                                            <a:latin typeface="Cambria Math" panose="02040503050406030204" pitchFamily="18" charset="0"/>
                                          </a:rPr>
                                          <m:t>𝐼𝐷</m:t>
                                        </m:r>
                                      </m:e>
                                      <m:sub>
                                        <m:r>
                                          <a:rPr lang="en-US" sz="2400" i="1">
                                            <a:latin typeface="Cambria Math" panose="02040503050406030204" pitchFamily="18" charset="0"/>
                                          </a:rPr>
                                          <m:t>𝐵</m:t>
                                        </m:r>
                                      </m:sub>
                                    </m:sSub>
                                    <m:r>
                                      <a:rPr lang="en-US" sz="2400" i="1">
                                        <a:latin typeface="Cambria Math" panose="02040503050406030204" pitchFamily="18" charset="0"/>
                                      </a:rPr>
                                      <m:t>|</m:t>
                                    </m:r>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𝐻</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𝐴𝐶𝑁</m:t>
                                                </m:r>
                                              </m:e>
                                              <m:sub>
                                                <m:r>
                                                  <a:rPr lang="en-US" sz="2400" i="1">
                                                    <a:latin typeface="Cambria Math" panose="02040503050406030204" pitchFamily="18" charset="0"/>
                                                  </a:rPr>
                                                  <m:t>𝑀</m:t>
                                                </m:r>
                                              </m:sub>
                                            </m:sSub>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𝐴𝑀</m:t>
                                                </m:r>
                                              </m:e>
                                            </m:d>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𝑀</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𝑁</m:t>
                                                </m:r>
                                              </m:e>
                                              <m:sub>
                                                <m:r>
                                                  <a:rPr lang="en-US" sz="2400" i="1">
                                                    <a:latin typeface="Cambria Math" panose="02040503050406030204" pitchFamily="18" charset="0"/>
                                                  </a:rPr>
                                                  <m:t>𝐶</m:t>
                                                </m:r>
                                              </m:sub>
                                            </m:sSub>
                                          </m:e>
                                        </m:d>
                                      </m:e>
                                    </m:d>
                                  </m:e>
                                  <m:sub>
                                    <m:sSub>
                                      <m:sSubPr>
                                        <m:ctrlPr>
                                          <a:rPr lang="en-US" sz="2400" i="1">
                                            <a:latin typeface="Cambria Math" panose="02040503050406030204" pitchFamily="18" charset="0"/>
                                          </a:rPr>
                                        </m:ctrlPr>
                                      </m:sSubPr>
                                      <m:e>
                                        <m:r>
                                          <a:rPr lang="en-US" sz="2400" i="1">
                                            <a:latin typeface="Cambria Math" panose="02040503050406030204" pitchFamily="18" charset="0"/>
                                          </a:rPr>
                                          <m:t>𝑆𝐾</m:t>
                                        </m:r>
                                      </m:e>
                                      <m:sub>
                                        <m:r>
                                          <a:rPr lang="en-US" sz="2400" i="1">
                                            <a:latin typeface="Cambria Math" panose="02040503050406030204" pitchFamily="18" charset="0"/>
                                          </a:rPr>
                                          <m:t>𝐵</m:t>
                                        </m:r>
                                      </m:sub>
                                    </m:sSub>
                                  </m:sub>
                                </m:sSub>
                              </m:e>
                            </m:groupChr>
                          </m:e>
                        </m:box>
                        <m:r>
                          <a:rPr lang="en-US" sz="2400" i="1">
                            <a:latin typeface="Cambria Math" panose="02040503050406030204" pitchFamily="18" charset="0"/>
                          </a:rPr>
                          <m:t>𝑀</m:t>
                        </m:r>
                      </m:oMath>
                    </m:oMathPara>
                  </a14:m>
                  <a:endParaRPr lang="en-US" sz="2400"/>
                </a:p>
              </p:txBody>
            </p:sp>
          </mc:Choice>
          <mc:Fallback xmlns="">
            <p:sp>
              <p:nvSpPr>
                <p:cNvPr id="2" name="TextBox 1"/>
                <p:cNvSpPr txBox="1">
                  <a:spLocks noRot="1" noChangeAspect="1" noMove="1" noResize="1" noEditPoints="1" noAdjustHandles="1" noChangeArrowheads="1" noChangeShapeType="1" noTextEdit="1"/>
                </p:cNvSpPr>
                <p:nvPr/>
              </p:nvSpPr>
              <p:spPr>
                <a:xfrm>
                  <a:off x="2446984" y="4343400"/>
                  <a:ext cx="4436471" cy="644792"/>
                </a:xfrm>
                <a:prstGeom prst="rect">
                  <a:avLst/>
                </a:prstGeom>
                <a:blipFill rotWithShape="0">
                  <a:blip r:embed="rId4"/>
                  <a:stretch>
                    <a:fillRect/>
                  </a:stretch>
                </a:blipFill>
              </p:spPr>
              <p:txBody>
                <a:bodyPr/>
                <a:lstStyle/>
                <a:p>
                  <a:r>
                    <a:rPr lang="en-US">
                      <a:noFill/>
                    </a:rPr>
                    <a:t> </a:t>
                  </a:r>
                </a:p>
              </p:txBody>
            </p:sp>
          </mc:Fallback>
        </mc:AlternateContent>
        <p:sp>
          <p:nvSpPr>
            <p:cNvPr id="42" name="TextBox 41"/>
            <p:cNvSpPr txBox="1"/>
            <p:nvPr/>
          </p:nvSpPr>
          <p:spPr>
            <a:xfrm>
              <a:off x="1893810" y="4526527"/>
              <a:ext cx="441146" cy="461665"/>
            </a:xfrm>
            <a:prstGeom prst="rect">
              <a:avLst/>
            </a:prstGeom>
            <a:noFill/>
          </p:spPr>
          <p:txBody>
            <a:bodyPr wrap="none" rtlCol="0">
              <a:spAutoFit/>
            </a:bodyPr>
            <a:lstStyle/>
            <a:p>
              <a:r>
                <a:rPr lang="en-US" sz="2400" b="1" smtClean="0"/>
                <a:t>8.</a:t>
              </a:r>
              <a:endParaRPr lang="en-US" sz="2400" b="1"/>
            </a:p>
          </p:txBody>
        </p:sp>
      </p:grpSp>
      <p:sp>
        <p:nvSpPr>
          <p:cNvPr id="4" name="TextBox 3"/>
          <p:cNvSpPr txBox="1"/>
          <p:nvPr/>
        </p:nvSpPr>
        <p:spPr>
          <a:xfrm>
            <a:off x="455133" y="4953000"/>
            <a:ext cx="8354432" cy="1905137"/>
          </a:xfrm>
          <a:prstGeom prst="rect">
            <a:avLst/>
          </a:prstGeom>
          <a:noFill/>
        </p:spPr>
        <p:txBody>
          <a:bodyPr wrap="square" rtlCol="0">
            <a:spAutoFit/>
          </a:bodyPr>
          <a:lstStyle/>
          <a:p>
            <a:pPr marL="342900" indent="-342900">
              <a:spcBef>
                <a:spcPct val="20000"/>
              </a:spcBef>
              <a:buClr>
                <a:schemeClr val="tx2"/>
              </a:buClr>
              <a:buFont typeface="Wingdings" panose="05000000000000000000" pitchFamily="2" charset="2"/>
              <a:buChar char="§"/>
            </a:pPr>
            <a:r>
              <a:rPr lang="en-US" sz="1900">
                <a:latin typeface="+mn-lt"/>
              </a:rPr>
              <a:t>Máy bán hàng phải có một danh sách các chứng nhận khóa công khai hợp lệ của các ngân hàng khác nhau.</a:t>
            </a:r>
          </a:p>
          <a:p>
            <a:pPr marL="342900" indent="-342900">
              <a:spcBef>
                <a:spcPct val="20000"/>
              </a:spcBef>
              <a:buClr>
                <a:schemeClr val="tx2"/>
              </a:buClr>
              <a:buFont typeface="Wingdings" panose="05000000000000000000" pitchFamily="2" charset="2"/>
              <a:buChar char="§"/>
            </a:pPr>
            <a:r>
              <a:rPr lang="en-US" sz="1900">
                <a:latin typeface="+mn-lt"/>
              </a:rPr>
              <a:t>Máy bán hàng không cần có kết nối mạng, giao thức có thể mở rộng để kiểm tra tính hợp lệ của chứng thực ngân hàng bằng cách chuyển tiếp một yêu cầu giao thức trạng thái chứng nhận online (OCSP) qua điện thoại điện thoại di động đến một máy chủ OCSP đáng tin cậy.</a:t>
            </a:r>
          </a:p>
        </p:txBody>
      </p:sp>
      <p:sp>
        <p:nvSpPr>
          <p:cNvPr id="6" name="Title 5"/>
          <p:cNvSpPr>
            <a:spLocks noGrp="1"/>
          </p:cNvSpPr>
          <p:nvPr>
            <p:ph type="title"/>
          </p:nvPr>
        </p:nvSpPr>
        <p:spPr/>
        <p:txBody>
          <a:bodyPr/>
          <a:lstStyle/>
          <a:p>
            <a:r>
              <a:rPr lang="en-US"/>
              <a:t>Thanh toán POS thực</a:t>
            </a:r>
          </a:p>
        </p:txBody>
      </p:sp>
    </p:spTree>
    <p:extLst>
      <p:ext uri="{BB962C8B-B14F-4D97-AF65-F5344CB8AC3E}">
        <p14:creationId xmlns:p14="http://schemas.microsoft.com/office/powerpoint/2010/main" val="37985791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par>
                                <p:cTn id="8" presetID="42"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1000"/>
                                        <p:tgtEl>
                                          <p:spTgt spid="10"/>
                                        </p:tgtEl>
                                      </p:cBhvr>
                                    </p:animEffect>
                                    <p:anim calcmode="lin" valueType="num">
                                      <p:cBhvr>
                                        <p:cTn id="11" dur="1000" fill="hold"/>
                                        <p:tgtEl>
                                          <p:spTgt spid="10"/>
                                        </p:tgtEl>
                                        <p:attrNameLst>
                                          <p:attrName>ppt_x</p:attrName>
                                        </p:attrNameLst>
                                      </p:cBhvr>
                                      <p:tavLst>
                                        <p:tav tm="0">
                                          <p:val>
                                            <p:strVal val="#ppt_x"/>
                                          </p:val>
                                        </p:tav>
                                        <p:tav tm="100000">
                                          <p:val>
                                            <p:strVal val="#ppt_x"/>
                                          </p:val>
                                        </p:tav>
                                      </p:tavLst>
                                    </p:anim>
                                    <p:anim calcmode="lin" valueType="num">
                                      <p:cBhvr>
                                        <p:cTn id="1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arn(inVertical)">
                                      <p:cBhvr>
                                        <p:cTn id="17" dur="500"/>
                                        <p:tgtEl>
                                          <p:spTgt spid="9"/>
                                        </p:tgtEl>
                                      </p:cBhvr>
                                    </p:animEffect>
                                  </p:childTnLst>
                                </p:cTn>
                              </p:par>
                              <p:par>
                                <p:cTn id="18" presetID="1" presetClass="entr" presetSubtype="0" fill="hold" grpId="0" nodeType="withEffect">
                                  <p:stCondLst>
                                    <p:cond delay="0"/>
                                  </p:stCondLst>
                                  <p:childTnLst>
                                    <p:set>
                                      <p:cBhvr>
                                        <p:cTn id="19"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332368" y="178023"/>
            <a:ext cx="7848600" cy="563562"/>
          </a:xfrm>
        </p:spPr>
        <p:txBody>
          <a:bodyPr/>
          <a:lstStyle/>
          <a:p>
            <a:pPr eaLnBrk="0" hangingPunct="0"/>
            <a:r>
              <a:rPr lang="en-US" smtClean="0"/>
              <a:t>Demo</a:t>
            </a:r>
            <a:endParaRPr lang="en-US"/>
          </a:p>
        </p:txBody>
      </p:sp>
      <p:sp>
        <p:nvSpPr>
          <p:cNvPr id="25" name="Slide Number Placeholder 24"/>
          <p:cNvSpPr>
            <a:spLocks noGrp="1"/>
          </p:cNvSpPr>
          <p:nvPr>
            <p:ph type="sldNum" sz="quarter" idx="12"/>
          </p:nvPr>
        </p:nvSpPr>
        <p:spPr/>
        <p:txBody>
          <a:bodyPr/>
          <a:lstStyle/>
          <a:p>
            <a:fld id="{7A54E1E4-31D2-4635-9AD2-40AAC9D00496}" type="slidenum">
              <a:rPr lang="en-US" smtClean="0"/>
              <a:pPr/>
              <a:t>33</a:t>
            </a:fld>
            <a:endParaRPr lang="en-US"/>
          </a:p>
        </p:txBody>
      </p:sp>
      <p:sp>
        <p:nvSpPr>
          <p:cNvPr id="26" name="Rectangle 3"/>
          <p:cNvSpPr txBox="1">
            <a:spLocks noChangeArrowheads="1"/>
          </p:cNvSpPr>
          <p:nvPr/>
        </p:nvSpPr>
        <p:spPr bwMode="auto">
          <a:xfrm>
            <a:off x="308919" y="1066800"/>
            <a:ext cx="8454081"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1" fontAlgn="base" hangingPunct="1">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smtClean="0"/>
              <a:t>Ứng dụng Hide It Master:</a:t>
            </a:r>
          </a:p>
          <a:p>
            <a:pPr lvl="1"/>
            <a:r>
              <a:rPr lang="en-US" smtClean="0"/>
              <a:t>Nền tảng Android.</a:t>
            </a:r>
          </a:p>
          <a:p>
            <a:pPr lvl="1"/>
            <a:r>
              <a:rPr lang="en-US" smtClean="0"/>
              <a:t>Ẩn dữ liệu, che giấu thông tin.</a:t>
            </a:r>
          </a:p>
          <a:p>
            <a:pPr lvl="1"/>
            <a:r>
              <a:rPr lang="en-US" smtClean="0"/>
              <a:t>Ngăn chặn malware.</a:t>
            </a:r>
            <a:endParaRPr lang="en-US"/>
          </a:p>
        </p:txBody>
      </p:sp>
    </p:spTree>
    <p:extLst>
      <p:ext uri="{BB962C8B-B14F-4D97-AF65-F5344CB8AC3E}">
        <p14:creationId xmlns:p14="http://schemas.microsoft.com/office/powerpoint/2010/main" val="23341994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r>
              <a:rPr lang="en-US" smtClean="0"/>
              <a:t>Reference</a:t>
            </a:r>
            <a:endParaRPr lang="en-US"/>
          </a:p>
        </p:txBody>
      </p:sp>
      <p:sp>
        <p:nvSpPr>
          <p:cNvPr id="41987" name="Rectangle 3"/>
          <p:cNvSpPr>
            <a:spLocks noGrp="1" noChangeArrowheads="1"/>
          </p:cNvSpPr>
          <p:nvPr>
            <p:ph type="body" idx="1"/>
          </p:nvPr>
        </p:nvSpPr>
        <p:spPr>
          <a:xfrm>
            <a:off x="308919" y="1143000"/>
            <a:ext cx="8454081" cy="4341812"/>
          </a:xfrm>
        </p:spPr>
        <p:txBody>
          <a:bodyPr/>
          <a:lstStyle/>
          <a:p>
            <a:pPr lvl="0">
              <a:buFont typeface="+mj-lt"/>
              <a:buAutoNum type="arabicPeriod"/>
            </a:pPr>
            <a:r>
              <a:rPr lang="en-US" sz="1600"/>
              <a:t>Charlie Miller, Dion Blazakis, Dino DaiZovi, Stefan Esser, Vincenzo Iozzo, Ralf-Philipp Weinmann: “</a:t>
            </a:r>
            <a:r>
              <a:rPr lang="en-US" sz="1600" i="1"/>
              <a:t>iOS Hacker's Handbook</a:t>
            </a:r>
            <a:r>
              <a:rPr lang="en-US" sz="1600"/>
              <a:t>”, Wiley, ISBN 978-1118204122, 2012.</a:t>
            </a:r>
          </a:p>
          <a:p>
            <a:pPr lvl="0">
              <a:buFont typeface="+mj-lt"/>
              <a:buAutoNum type="arabicPeriod"/>
            </a:pPr>
            <a:r>
              <a:rPr lang="en-US" sz="1600"/>
              <a:t>Collin Richard Mulliner: “</a:t>
            </a:r>
            <a:r>
              <a:rPr lang="en-US" sz="1600" i="1"/>
              <a:t>Security of Smart Phones</a:t>
            </a:r>
            <a:r>
              <a:rPr lang="en-US" sz="1600"/>
              <a:t>”, Department of Computer Science, University of California, 2006.</a:t>
            </a:r>
          </a:p>
          <a:p>
            <a:pPr lvl="0">
              <a:buFont typeface="+mj-lt"/>
              <a:buAutoNum type="arabicPeriod"/>
            </a:pPr>
            <a:r>
              <a:rPr lang="en-US" sz="1600"/>
              <a:t>Jonathan Zdziarski: “</a:t>
            </a:r>
            <a:r>
              <a:rPr lang="en-US" sz="1600" i="1"/>
              <a:t>Hacking and Securing iOS Applications</a:t>
            </a:r>
            <a:r>
              <a:rPr lang="en-US" sz="1600"/>
              <a:t>”, O'Reilly Media, ISBN 978-1449318741, 2012.</a:t>
            </a:r>
          </a:p>
          <a:p>
            <a:pPr lvl="0">
              <a:buFont typeface="+mj-lt"/>
              <a:buAutoNum type="arabicPeriod"/>
            </a:pPr>
            <a:r>
              <a:rPr lang="en-US" sz="1600"/>
              <a:t>Joshua J. Drake, Zach Lanier, Collin Mulliner, Pau Oliva Fora, Stephen A. Ridley, Georg Wicherski: “</a:t>
            </a:r>
            <a:r>
              <a:rPr lang="en-US" sz="1600" i="1"/>
              <a:t>Android Hacker's Handbook</a:t>
            </a:r>
            <a:r>
              <a:rPr lang="en-US" sz="1600"/>
              <a:t>”, Wiley, ISBN 978-1118608647, 2014.</a:t>
            </a:r>
          </a:p>
          <a:p>
            <a:pPr lvl="0">
              <a:buFont typeface="+mj-lt"/>
              <a:buAutoNum type="arabicPeriod"/>
            </a:pPr>
            <a:r>
              <a:rPr lang="en-US" sz="1600"/>
              <a:t>Ken Dunham: “</a:t>
            </a:r>
            <a:r>
              <a:rPr lang="en-US" sz="1600" i="1"/>
              <a:t>Mobile Malware Attacks and Defense</a:t>
            </a:r>
            <a:r>
              <a:rPr lang="en-US" sz="1600"/>
              <a:t>”, Syngress, ISBN 978-1597492980, 2004.</a:t>
            </a:r>
          </a:p>
          <a:p>
            <a:pPr lvl="0">
              <a:buFont typeface="+mj-lt"/>
              <a:buAutoNum type="arabicPeriod"/>
            </a:pPr>
            <a:r>
              <a:rPr lang="en-US" sz="1600"/>
              <a:t>Lawrence C. Miller: “</a:t>
            </a:r>
            <a:r>
              <a:rPr lang="en-US" sz="1600" i="1"/>
              <a:t>Securing Smartphones &amp; Tablets For Dummies</a:t>
            </a:r>
            <a:r>
              <a:rPr lang="en-US" sz="1600"/>
              <a:t>”, John Wiley &amp; Sons, Inc., 2012.</a:t>
            </a:r>
          </a:p>
          <a:p>
            <a:pPr lvl="0">
              <a:buFont typeface="+mj-lt"/>
              <a:buAutoNum type="arabicPeriod"/>
            </a:pPr>
            <a:r>
              <a:rPr lang="en-US" sz="1600"/>
              <a:t>Marko Hassinen: “</a:t>
            </a:r>
            <a:r>
              <a:rPr lang="en-US" sz="1600" i="1"/>
              <a:t>Studies in Mobile Security</a:t>
            </a:r>
            <a:r>
              <a:rPr lang="en-US" sz="1600"/>
              <a:t>”, Department of Computer, Science, University of Kuopio, 2007.</a:t>
            </a:r>
          </a:p>
          <a:p>
            <a:pPr lvl="0">
              <a:buFont typeface="+mj-lt"/>
              <a:buAutoNum type="arabicPeriod"/>
            </a:pPr>
            <a:r>
              <a:rPr lang="en-US" sz="1600"/>
              <a:t>Neil Bergman, Mike Stanfield, Jason Rouse, Joel Scambray: “</a:t>
            </a:r>
            <a:r>
              <a:rPr lang="en-US" sz="1600" i="1"/>
              <a:t>Hacking Exposed Mobile”</a:t>
            </a:r>
            <a:r>
              <a:rPr lang="en-US" sz="1600"/>
              <a:t>, McGraw-Hill Osborne Media, ISBN 978-0071817011, 2013.</a:t>
            </a:r>
          </a:p>
          <a:p>
            <a:pPr lvl="0">
              <a:buFont typeface="+mj-lt"/>
              <a:buAutoNum type="arabicPeriod"/>
            </a:pPr>
            <a:r>
              <a:rPr lang="en-US" sz="1600" u="sng" smtClean="0">
                <a:hlinkClick r:id="rId3"/>
              </a:rPr>
              <a:t>http</a:t>
            </a:r>
            <a:r>
              <a:rPr lang="en-US" sz="1600" u="sng">
                <a:hlinkClick r:id="rId3"/>
              </a:rPr>
              <a:t>://blogs.cisco.com/security/securing-mobile-data-in-the-event-of-device-loss-or-theft</a:t>
            </a:r>
            <a:endParaRPr lang="en-US" sz="1600"/>
          </a:p>
          <a:p>
            <a:pPr>
              <a:buFont typeface="+mj-lt"/>
              <a:buAutoNum type="arabicPeriod"/>
            </a:pPr>
            <a:r>
              <a:rPr lang="en-US" sz="1600" u="sng">
                <a:hlinkClick r:id="rId4"/>
              </a:rPr>
              <a:t>http://en.wikipedia.org/wiki/Mobile_operating_system</a:t>
            </a:r>
            <a:endParaRPr lang="en-US" sz="1600"/>
          </a:p>
        </p:txBody>
      </p:sp>
      <p:sp>
        <p:nvSpPr>
          <p:cNvPr id="2" name="Slide Number Placeholder 1"/>
          <p:cNvSpPr>
            <a:spLocks noGrp="1"/>
          </p:cNvSpPr>
          <p:nvPr>
            <p:ph type="sldNum" sz="quarter" idx="12"/>
          </p:nvPr>
        </p:nvSpPr>
        <p:spPr/>
        <p:txBody>
          <a:bodyPr/>
          <a:lstStyle/>
          <a:p>
            <a:fld id="{7A54E1E4-31D2-4635-9AD2-40AAC9D00496}" type="slidenum">
              <a:rPr lang="en-US" smtClean="0"/>
              <a:pPr/>
              <a:t>34</a:t>
            </a:fld>
            <a:endParaRPr lang="en-US"/>
          </a:p>
        </p:txBody>
      </p:sp>
    </p:spTree>
    <p:extLst>
      <p:ext uri="{BB962C8B-B14F-4D97-AF65-F5344CB8AC3E}">
        <p14:creationId xmlns:p14="http://schemas.microsoft.com/office/powerpoint/2010/main" val="390117884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WordArt 3"/>
          <p:cNvSpPr>
            <a:spLocks noChangeArrowheads="1" noChangeShapeType="1" noTextEdit="1"/>
          </p:cNvSpPr>
          <p:nvPr/>
        </p:nvSpPr>
        <p:spPr bwMode="gray">
          <a:xfrm>
            <a:off x="2057400" y="4953000"/>
            <a:ext cx="5029200" cy="685800"/>
          </a:xfrm>
          <a:prstGeom prst="rect">
            <a:avLst/>
          </a:prstGeom>
        </p:spPr>
        <p:txBody>
          <a:bodyPr wrap="none" fromWordArt="1">
            <a:prstTxWarp prst="textDeflate">
              <a:avLst>
                <a:gd name="adj" fmla="val 0"/>
              </a:avLst>
            </a:prstTxWarp>
          </a:bodyPr>
          <a:lstStyle/>
          <a:p>
            <a:pPr algn="ctr"/>
            <a:r>
              <a:rPr lang="en-US" sz="5400" b="1" kern="10">
                <a:ln w="19050">
                  <a:solidFill>
                    <a:schemeClr val="bg1"/>
                  </a:solidFill>
                  <a:round/>
                  <a:headEnd/>
                  <a:tailEnd/>
                </a:ln>
                <a:gradFill rotWithShape="1">
                  <a:gsLst>
                    <a:gs pos="0">
                      <a:schemeClr val="tx2"/>
                    </a:gs>
                    <a:gs pos="100000">
                      <a:schemeClr val="accent1"/>
                    </a:gs>
                  </a:gsLst>
                  <a:lin ang="5400000" scaled="1"/>
                </a:gradFill>
                <a:effectLst>
                  <a:outerShdw dist="35921" dir="2700000" algn="ctr" rotWithShape="0">
                    <a:schemeClr val="bg2">
                      <a:alpha val="50000"/>
                    </a:schemeClr>
                  </a:outerShdw>
                </a:effectLst>
                <a:latin typeface="Verdana" panose="020B0604030504040204" pitchFamily="34" charset="0"/>
                <a:ea typeface="Verdana" panose="020B0604030504040204" pitchFamily="34" charset="0"/>
                <a:cs typeface="Verdana" panose="020B0604030504040204" pitchFamily="34" charset="0"/>
              </a:rPr>
              <a:t>Thank You !</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lstStyle/>
          <a:p>
            <a:r>
              <a:rPr lang="en-US" sz="3200" smtClean="0"/>
              <a:t>Thiết bị di động</a:t>
            </a:r>
            <a:endParaRPr lang="en-US" sz="1800"/>
          </a:p>
        </p:txBody>
      </p:sp>
      <p:sp>
        <p:nvSpPr>
          <p:cNvPr id="2" name="Slide Number Placeholder 1"/>
          <p:cNvSpPr>
            <a:spLocks noGrp="1"/>
          </p:cNvSpPr>
          <p:nvPr>
            <p:ph type="sldNum" sz="quarter" idx="12"/>
          </p:nvPr>
        </p:nvSpPr>
        <p:spPr/>
        <p:txBody>
          <a:bodyPr/>
          <a:lstStyle/>
          <a:p>
            <a:fld id="{7A54E1E4-31D2-4635-9AD2-40AAC9D00496}" type="slidenum">
              <a:rPr lang="en-US" smtClean="0"/>
              <a:pPr/>
              <a:t>4</a:t>
            </a:fld>
            <a:endParaRPr lang="en-US"/>
          </a:p>
        </p:txBody>
      </p:sp>
      <p:pic>
        <p:nvPicPr>
          <p:cNvPr id="4" name="Picture 3"/>
          <p:cNvPicPr>
            <a:picLocks noChangeAspect="1"/>
          </p:cNvPicPr>
          <p:nvPr/>
        </p:nvPicPr>
        <p:blipFill>
          <a:blip r:embed="rId3"/>
          <a:stretch>
            <a:fillRect/>
          </a:stretch>
        </p:blipFill>
        <p:spPr>
          <a:xfrm>
            <a:off x="2058" y="0"/>
            <a:ext cx="9141941" cy="6858000"/>
          </a:xfrm>
          <a:prstGeom prst="rect">
            <a:avLst/>
          </a:prstGeom>
        </p:spPr>
      </p:pic>
    </p:spTree>
    <p:extLst>
      <p:ext uri="{BB962C8B-B14F-4D97-AF65-F5344CB8AC3E}">
        <p14:creationId xmlns:p14="http://schemas.microsoft.com/office/powerpoint/2010/main" val="41034142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Công nghệ không dây</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5</a:t>
            </a:fld>
            <a:endParaRPr lang="en-US"/>
          </a:p>
        </p:txBody>
      </p:sp>
      <p:pic>
        <p:nvPicPr>
          <p:cNvPr id="3" name="Picture 2"/>
          <p:cNvPicPr>
            <a:picLocks noChangeAspect="1"/>
          </p:cNvPicPr>
          <p:nvPr/>
        </p:nvPicPr>
        <p:blipFill>
          <a:blip r:embed="rId3"/>
          <a:stretch>
            <a:fillRect/>
          </a:stretch>
        </p:blipFill>
        <p:spPr>
          <a:xfrm>
            <a:off x="3314700" y="990600"/>
            <a:ext cx="1828800" cy="1463040"/>
          </a:xfrm>
          <a:prstGeom prst="rect">
            <a:avLst/>
          </a:prstGeom>
        </p:spPr>
      </p:pic>
      <p:pic>
        <p:nvPicPr>
          <p:cNvPr id="7" name="Picture 6"/>
          <p:cNvPicPr>
            <a:picLocks noChangeAspect="1"/>
          </p:cNvPicPr>
          <p:nvPr/>
        </p:nvPicPr>
        <p:blipFill>
          <a:blip r:embed="rId4"/>
          <a:stretch>
            <a:fillRect/>
          </a:stretch>
        </p:blipFill>
        <p:spPr>
          <a:xfrm rot="18584748">
            <a:off x="2604497" y="2546486"/>
            <a:ext cx="1543050" cy="1000125"/>
          </a:xfrm>
          <a:prstGeom prst="rect">
            <a:avLst/>
          </a:prstGeom>
        </p:spPr>
      </p:pic>
      <p:pic>
        <p:nvPicPr>
          <p:cNvPr id="8" name="Picture 7"/>
          <p:cNvPicPr>
            <a:picLocks noChangeAspect="1"/>
          </p:cNvPicPr>
          <p:nvPr/>
        </p:nvPicPr>
        <p:blipFill>
          <a:blip r:embed="rId5"/>
          <a:stretch>
            <a:fillRect/>
          </a:stretch>
        </p:blipFill>
        <p:spPr>
          <a:xfrm rot="2708982">
            <a:off x="4356061" y="2444468"/>
            <a:ext cx="1504950" cy="1047750"/>
          </a:xfrm>
          <a:prstGeom prst="rect">
            <a:avLst/>
          </a:prstGeom>
        </p:spPr>
      </p:pic>
      <p:sp>
        <p:nvSpPr>
          <p:cNvPr id="9" name="TextBox 8"/>
          <p:cNvSpPr txBox="1"/>
          <p:nvPr/>
        </p:nvSpPr>
        <p:spPr>
          <a:xfrm>
            <a:off x="827271" y="2424116"/>
            <a:ext cx="2069797" cy="646331"/>
          </a:xfrm>
          <a:prstGeom prst="rect">
            <a:avLst/>
          </a:prstGeom>
          <a:noFill/>
        </p:spPr>
        <p:txBody>
          <a:bodyPr wrap="none" rtlCol="0">
            <a:spAutoFit/>
          </a:bodyPr>
          <a:lstStyle/>
          <a:p>
            <a:pPr algn="ctr"/>
            <a:r>
              <a:rPr lang="en-US" smtClean="0"/>
              <a:t>Công nghệ cho</a:t>
            </a:r>
            <a:br>
              <a:rPr lang="en-US" smtClean="0"/>
            </a:br>
            <a:r>
              <a:rPr lang="en-US" smtClean="0"/>
              <a:t>điện </a:t>
            </a:r>
            <a:r>
              <a:rPr lang="en-US"/>
              <a:t>thoại di động </a:t>
            </a:r>
          </a:p>
        </p:txBody>
      </p:sp>
      <p:sp>
        <p:nvSpPr>
          <p:cNvPr id="10" name="TextBox 9"/>
          <p:cNvSpPr txBox="1"/>
          <p:nvPr/>
        </p:nvSpPr>
        <p:spPr>
          <a:xfrm>
            <a:off x="5559665" y="2591892"/>
            <a:ext cx="2916183" cy="369332"/>
          </a:xfrm>
          <a:prstGeom prst="rect">
            <a:avLst/>
          </a:prstGeom>
          <a:noFill/>
        </p:spPr>
        <p:txBody>
          <a:bodyPr wrap="none" rtlCol="0">
            <a:spAutoFit/>
          </a:bodyPr>
          <a:lstStyle/>
          <a:p>
            <a:r>
              <a:rPr lang="en-US" smtClean="0"/>
              <a:t> Công nghệ truyền </a:t>
            </a:r>
            <a:r>
              <a:rPr lang="en-US"/>
              <a:t>dữ liệu </a:t>
            </a:r>
          </a:p>
        </p:txBody>
      </p:sp>
      <p:pic>
        <p:nvPicPr>
          <p:cNvPr id="14" name="Picture 13"/>
          <p:cNvPicPr>
            <a:picLocks noChangeAspect="1"/>
          </p:cNvPicPr>
          <p:nvPr/>
        </p:nvPicPr>
        <p:blipFill>
          <a:blip r:embed="rId6"/>
          <a:stretch>
            <a:fillRect/>
          </a:stretch>
        </p:blipFill>
        <p:spPr>
          <a:xfrm>
            <a:off x="979517" y="5102497"/>
            <a:ext cx="2504312" cy="949288"/>
          </a:xfrm>
          <a:prstGeom prst="rect">
            <a:avLst/>
          </a:prstGeom>
        </p:spPr>
      </p:pic>
      <p:pic>
        <p:nvPicPr>
          <p:cNvPr id="15" name="Picture 14"/>
          <p:cNvPicPr>
            <a:picLocks noChangeAspect="1"/>
          </p:cNvPicPr>
          <p:nvPr/>
        </p:nvPicPr>
        <p:blipFill>
          <a:blip r:embed="rId7"/>
          <a:stretch>
            <a:fillRect/>
          </a:stretch>
        </p:blipFill>
        <p:spPr>
          <a:xfrm>
            <a:off x="909047" y="3901850"/>
            <a:ext cx="2645252" cy="844229"/>
          </a:xfrm>
          <a:prstGeom prst="rect">
            <a:avLst/>
          </a:prstGeom>
        </p:spPr>
      </p:pic>
      <p:pic>
        <p:nvPicPr>
          <p:cNvPr id="2053" name="Picture 5" descr="http://gprs-lycans.weebly.com/uploads/1/0/1/2/10125580/7561472_orig.png?379"/>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075250" y="3276722"/>
            <a:ext cx="1360246" cy="146935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5863141" y="5377787"/>
            <a:ext cx="1784463" cy="769441"/>
          </a:xfrm>
          <a:prstGeom prst="rect">
            <a:avLst/>
          </a:prstGeom>
          <a:noFill/>
        </p:spPr>
        <p:txBody>
          <a:bodyPr wrap="none" rtlCol="0">
            <a:spAutoFit/>
          </a:bodyPr>
          <a:lstStyle/>
          <a:p>
            <a:r>
              <a:rPr lang="en-US" sz="4400" b="1" smtClean="0">
                <a:solidFill>
                  <a:schemeClr val="tx2">
                    <a:lumMod val="60000"/>
                    <a:lumOff val="40000"/>
                  </a:schemeClr>
                </a:solidFill>
              </a:rPr>
              <a:t>EVDO</a:t>
            </a:r>
            <a:endParaRPr lang="en-US" sz="4400" b="1">
              <a:solidFill>
                <a:schemeClr val="tx2">
                  <a:lumMod val="60000"/>
                  <a:lumOff val="40000"/>
                </a:schemeClr>
              </a:solidFill>
            </a:endParaRPr>
          </a:p>
        </p:txBody>
      </p:sp>
      <p:sp>
        <p:nvSpPr>
          <p:cNvPr id="17" name="TextBox 16"/>
          <p:cNvSpPr txBox="1"/>
          <p:nvPr/>
        </p:nvSpPr>
        <p:spPr>
          <a:xfrm>
            <a:off x="179947" y="4761420"/>
            <a:ext cx="4493538" cy="369332"/>
          </a:xfrm>
          <a:prstGeom prst="rect">
            <a:avLst/>
          </a:prstGeom>
          <a:noFill/>
        </p:spPr>
        <p:txBody>
          <a:bodyPr wrap="none" rtlCol="0">
            <a:spAutoFit/>
          </a:bodyPr>
          <a:lstStyle/>
          <a:p>
            <a:r>
              <a:rPr lang="en-US"/>
              <a:t>Global System for Mobile communications</a:t>
            </a:r>
          </a:p>
        </p:txBody>
      </p:sp>
      <p:sp>
        <p:nvSpPr>
          <p:cNvPr id="18" name="TextBox 17"/>
          <p:cNvSpPr txBox="1"/>
          <p:nvPr/>
        </p:nvSpPr>
        <p:spPr>
          <a:xfrm>
            <a:off x="600425" y="6147228"/>
            <a:ext cx="3262496" cy="369332"/>
          </a:xfrm>
          <a:prstGeom prst="rect">
            <a:avLst/>
          </a:prstGeom>
          <a:noFill/>
        </p:spPr>
        <p:txBody>
          <a:bodyPr wrap="none" rtlCol="0">
            <a:spAutoFit/>
          </a:bodyPr>
          <a:lstStyle/>
          <a:p>
            <a:r>
              <a:rPr lang="en-US"/>
              <a:t>Code Division Multiple Access</a:t>
            </a:r>
          </a:p>
        </p:txBody>
      </p:sp>
      <p:sp>
        <p:nvSpPr>
          <p:cNvPr id="19" name="TextBox 18"/>
          <p:cNvSpPr txBox="1"/>
          <p:nvPr/>
        </p:nvSpPr>
        <p:spPr>
          <a:xfrm>
            <a:off x="5269840" y="4799001"/>
            <a:ext cx="3275256" cy="369332"/>
          </a:xfrm>
          <a:prstGeom prst="rect">
            <a:avLst/>
          </a:prstGeom>
          <a:noFill/>
        </p:spPr>
        <p:txBody>
          <a:bodyPr wrap="none" rtlCol="0">
            <a:spAutoFit/>
          </a:bodyPr>
          <a:lstStyle/>
          <a:p>
            <a:r>
              <a:rPr lang="en-US"/>
              <a:t>General Packet Radio Service</a:t>
            </a:r>
          </a:p>
        </p:txBody>
      </p:sp>
      <p:sp>
        <p:nvSpPr>
          <p:cNvPr id="20" name="TextBox 19"/>
          <p:cNvSpPr txBox="1"/>
          <p:nvPr/>
        </p:nvSpPr>
        <p:spPr>
          <a:xfrm>
            <a:off x="5354988" y="6207405"/>
            <a:ext cx="2800767" cy="369332"/>
          </a:xfrm>
          <a:prstGeom prst="rect">
            <a:avLst/>
          </a:prstGeom>
          <a:noFill/>
        </p:spPr>
        <p:txBody>
          <a:bodyPr wrap="none" rtlCol="0">
            <a:spAutoFit/>
          </a:bodyPr>
          <a:lstStyle/>
          <a:p>
            <a:r>
              <a:rPr lang="en-US"/>
              <a:t>Evolution-Data Optimized</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Công nghệ mạng</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6</a:t>
            </a:fld>
            <a:endParaRPr lang="en-US"/>
          </a:p>
        </p:txBody>
      </p:sp>
      <p:pic>
        <p:nvPicPr>
          <p:cNvPr id="4098" name="Picture 2" descr="http://www.stubai-accomodation.com/tl_files/wla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990600"/>
            <a:ext cx="1576388" cy="157638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495800" y="1911340"/>
            <a:ext cx="3862981" cy="954107"/>
          </a:xfrm>
          <a:prstGeom prst="rect">
            <a:avLst/>
          </a:prstGeom>
          <a:noFill/>
        </p:spPr>
        <p:txBody>
          <a:bodyPr wrap="none" rtlCol="0">
            <a:spAutoFit/>
          </a:bodyPr>
          <a:lstStyle/>
          <a:p>
            <a:pPr algn="ctr"/>
            <a:r>
              <a:rPr lang="en-US" sz="2800">
                <a:solidFill>
                  <a:schemeClr val="tx2">
                    <a:lumMod val="60000"/>
                    <a:lumOff val="40000"/>
                  </a:schemeClr>
                </a:solidFill>
              </a:rPr>
              <a:t>Personal Area </a:t>
            </a:r>
            <a:r>
              <a:rPr lang="en-US" sz="2800" smtClean="0">
                <a:solidFill>
                  <a:schemeClr val="tx2">
                    <a:lumMod val="60000"/>
                    <a:lumOff val="40000"/>
                  </a:schemeClr>
                </a:solidFill>
              </a:rPr>
              <a:t>Network</a:t>
            </a:r>
            <a:br>
              <a:rPr lang="en-US" sz="2800" smtClean="0">
                <a:solidFill>
                  <a:schemeClr val="tx2">
                    <a:lumMod val="60000"/>
                    <a:lumOff val="40000"/>
                  </a:schemeClr>
                </a:solidFill>
              </a:rPr>
            </a:br>
            <a:r>
              <a:rPr lang="en-US" sz="2800" smtClean="0">
                <a:solidFill>
                  <a:schemeClr val="tx2">
                    <a:lumMod val="60000"/>
                    <a:lumOff val="40000"/>
                  </a:schemeClr>
                </a:solidFill>
              </a:rPr>
              <a:t>(PAN)</a:t>
            </a:r>
            <a:endParaRPr lang="en-US" sz="2800">
              <a:solidFill>
                <a:schemeClr val="tx2">
                  <a:lumMod val="60000"/>
                  <a:lumOff val="40000"/>
                </a:schemeClr>
              </a:solidFill>
            </a:endParaRPr>
          </a:p>
        </p:txBody>
      </p:sp>
      <p:sp>
        <p:nvSpPr>
          <p:cNvPr id="11" name="TextBox 10"/>
          <p:cNvSpPr txBox="1"/>
          <p:nvPr/>
        </p:nvSpPr>
        <p:spPr>
          <a:xfrm>
            <a:off x="762000" y="2566988"/>
            <a:ext cx="3134256" cy="369332"/>
          </a:xfrm>
          <a:prstGeom prst="rect">
            <a:avLst/>
          </a:prstGeom>
          <a:noFill/>
        </p:spPr>
        <p:txBody>
          <a:bodyPr wrap="none" rtlCol="0">
            <a:spAutoFit/>
          </a:bodyPr>
          <a:lstStyle/>
          <a:p>
            <a:r>
              <a:rPr lang="en-US"/>
              <a:t>Wireless Local Area Network</a:t>
            </a:r>
          </a:p>
        </p:txBody>
      </p:sp>
      <p:sp>
        <p:nvSpPr>
          <p:cNvPr id="12" name="Right Brace 11"/>
          <p:cNvSpPr/>
          <p:nvPr/>
        </p:nvSpPr>
        <p:spPr>
          <a:xfrm rot="5400000">
            <a:off x="4407361" y="-446220"/>
            <a:ext cx="381001" cy="7521841"/>
          </a:xfrm>
          <a:prstGeom prst="rightBrace">
            <a:avLst>
              <a:gd name="adj1" fmla="val 8333"/>
              <a:gd name="adj2" fmla="val 510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13" name="Object 12"/>
          <p:cNvGraphicFramePr>
            <a:graphicFrameLocks noChangeAspect="1"/>
          </p:cNvGraphicFramePr>
          <p:nvPr>
            <p:extLst>
              <p:ext uri="{D42A27DB-BD31-4B8C-83A1-F6EECF244321}">
                <p14:modId xmlns:p14="http://schemas.microsoft.com/office/powerpoint/2010/main" val="238931689"/>
              </p:ext>
            </p:extLst>
          </p:nvPr>
        </p:nvGraphicFramePr>
        <p:xfrm>
          <a:off x="762000" y="4116852"/>
          <a:ext cx="1828800" cy="1828800"/>
        </p:xfrm>
        <a:graphic>
          <a:graphicData uri="http://schemas.openxmlformats.org/presentationml/2006/ole">
            <mc:AlternateContent xmlns:mc="http://schemas.openxmlformats.org/markup-compatibility/2006">
              <mc:Choice xmlns:v="urn:schemas-microsoft-com:vml" Requires="v">
                <p:oleObj spid="_x0000_s4122" name="Bitmap Image" r:id="rId5" imgW="3048120" imgH="3048120" progId="Paint.Picture">
                  <p:embed/>
                </p:oleObj>
              </mc:Choice>
              <mc:Fallback>
                <p:oleObj name="Bitmap Image" r:id="rId5" imgW="3048120" imgH="3048120" progId="Paint.Picture">
                  <p:embed/>
                  <p:pic>
                    <p:nvPicPr>
                      <p:cNvPr id="0" name=""/>
                      <p:cNvPicPr/>
                      <p:nvPr/>
                    </p:nvPicPr>
                    <p:blipFill>
                      <a:blip r:embed="rId6"/>
                      <a:stretch>
                        <a:fillRect/>
                      </a:stretch>
                    </p:blipFill>
                    <p:spPr>
                      <a:xfrm>
                        <a:off x="762000" y="4116852"/>
                        <a:ext cx="1828800" cy="1828800"/>
                      </a:xfrm>
                      <a:prstGeom prst="rect">
                        <a:avLst/>
                      </a:prstGeom>
                    </p:spPr>
                  </p:pic>
                </p:oleObj>
              </mc:Fallback>
            </mc:AlternateContent>
          </a:graphicData>
        </a:graphic>
      </p:graphicFrame>
      <p:sp>
        <p:nvSpPr>
          <p:cNvPr id="21" name="TextBox 20"/>
          <p:cNvSpPr txBox="1"/>
          <p:nvPr/>
        </p:nvSpPr>
        <p:spPr>
          <a:xfrm>
            <a:off x="3572580" y="4513561"/>
            <a:ext cx="2050561" cy="830997"/>
          </a:xfrm>
          <a:prstGeom prst="rect">
            <a:avLst/>
          </a:prstGeom>
          <a:noFill/>
        </p:spPr>
        <p:txBody>
          <a:bodyPr wrap="none" rtlCol="0">
            <a:spAutoFit/>
          </a:bodyPr>
          <a:lstStyle/>
          <a:p>
            <a:pPr algn="ctr"/>
            <a:r>
              <a:rPr lang="en-US" sz="2400" smtClean="0">
                <a:solidFill>
                  <a:srgbClr val="0070C0"/>
                </a:solidFill>
              </a:rPr>
              <a:t>Wireless LAN</a:t>
            </a:r>
          </a:p>
          <a:p>
            <a:pPr algn="ctr"/>
            <a:r>
              <a:rPr lang="en-US" sz="2400" smtClean="0">
                <a:solidFill>
                  <a:srgbClr val="0070C0"/>
                </a:solidFill>
              </a:rPr>
              <a:t>IEEE </a:t>
            </a:r>
            <a:r>
              <a:rPr lang="en-US" sz="2400">
                <a:solidFill>
                  <a:srgbClr val="0070C0"/>
                </a:solidFill>
              </a:rPr>
              <a:t>802.11</a:t>
            </a:r>
          </a:p>
        </p:txBody>
      </p:sp>
      <p:sp>
        <p:nvSpPr>
          <p:cNvPr id="22" name="TextBox 21"/>
          <p:cNvSpPr txBox="1"/>
          <p:nvPr/>
        </p:nvSpPr>
        <p:spPr>
          <a:xfrm>
            <a:off x="6604921" y="4513561"/>
            <a:ext cx="1967205" cy="830997"/>
          </a:xfrm>
          <a:prstGeom prst="rect">
            <a:avLst/>
          </a:prstGeom>
          <a:noFill/>
        </p:spPr>
        <p:txBody>
          <a:bodyPr wrap="none" rtlCol="0">
            <a:spAutoFit/>
          </a:bodyPr>
          <a:lstStyle/>
          <a:p>
            <a:pPr algn="ctr"/>
            <a:r>
              <a:rPr lang="en-US" sz="2400" smtClean="0">
                <a:solidFill>
                  <a:srgbClr val="C00000"/>
                </a:solidFill>
              </a:rPr>
              <a:t>IrDA</a:t>
            </a:r>
          </a:p>
          <a:p>
            <a:pPr algn="ctr"/>
            <a:r>
              <a:rPr lang="en-US" sz="2400" smtClean="0">
                <a:solidFill>
                  <a:srgbClr val="C00000"/>
                </a:solidFill>
              </a:rPr>
              <a:t>(Hồng ngoại)</a:t>
            </a:r>
            <a:endParaRPr lang="en-US" sz="2400">
              <a:solidFill>
                <a:srgbClr val="C00000"/>
              </a:solidFill>
            </a:endParaRPr>
          </a:p>
        </p:txBody>
      </p:sp>
    </p:spTree>
    <p:extLst>
      <p:ext uri="{BB962C8B-B14F-4D97-AF65-F5344CB8AC3E}">
        <p14:creationId xmlns:p14="http://schemas.microsoft.com/office/powerpoint/2010/main" val="31948449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Hệ điều hành điện thoại thông minh</a:t>
            </a:r>
            <a:endParaRPr lang="en-US"/>
          </a:p>
        </p:txBody>
      </p:sp>
      <p:sp>
        <p:nvSpPr>
          <p:cNvPr id="2" name="Slide Number Placeholder 1"/>
          <p:cNvSpPr>
            <a:spLocks noGrp="1"/>
          </p:cNvSpPr>
          <p:nvPr>
            <p:ph type="sldNum" sz="quarter" idx="12"/>
          </p:nvPr>
        </p:nvSpPr>
        <p:spPr/>
        <p:txBody>
          <a:bodyPr/>
          <a:lstStyle/>
          <a:p>
            <a:fld id="{7A54E1E4-31D2-4635-9AD2-40AAC9D00496}" type="slidenum">
              <a:rPr lang="en-US" smtClean="0"/>
              <a:pPr/>
              <a:t>7</a:t>
            </a:fld>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15963"/>
            <a:ext cx="9144000" cy="6154738"/>
          </a:xfrm>
          <a:prstGeom prst="rect">
            <a:avLst/>
          </a:prstGeom>
        </p:spPr>
      </p:pic>
    </p:spTree>
    <p:extLst>
      <p:ext uri="{BB962C8B-B14F-4D97-AF65-F5344CB8AC3E}">
        <p14:creationId xmlns:p14="http://schemas.microsoft.com/office/powerpoint/2010/main" val="3777711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Mô hình nguy cơ</a:t>
            </a:r>
            <a:endParaRPr lang="en-US"/>
          </a:p>
        </p:txBody>
      </p:sp>
      <p:sp>
        <p:nvSpPr>
          <p:cNvPr id="41987" name="Rectangle 3"/>
          <p:cNvSpPr>
            <a:spLocks noGrp="1" noChangeArrowheads="1"/>
          </p:cNvSpPr>
          <p:nvPr>
            <p:ph type="body" idx="1"/>
          </p:nvPr>
        </p:nvSpPr>
        <p:spPr>
          <a:xfrm>
            <a:off x="308919" y="1143000"/>
            <a:ext cx="8454081" cy="4341812"/>
          </a:xfrm>
        </p:spPr>
        <p:txBody>
          <a:bodyPr/>
          <a:lstStyle/>
          <a:p>
            <a:pPr lvl="0"/>
            <a:r>
              <a:rPr lang="en-US" sz="2000" smtClean="0"/>
              <a:t>Bảo mật di động giải quyết 3 tính chất:</a:t>
            </a:r>
          </a:p>
          <a:p>
            <a:pPr lvl="1"/>
            <a:r>
              <a:rPr lang="vi-VN" sz="2000" smtClean="0"/>
              <a:t>Tính </a:t>
            </a:r>
            <a:r>
              <a:rPr lang="vi-VN" sz="2000"/>
              <a:t>bảo mật: sự riêng tư, quyết định ai được truy cập những gì.</a:t>
            </a:r>
          </a:p>
          <a:p>
            <a:pPr lvl="1"/>
            <a:r>
              <a:rPr lang="en-US" sz="2000"/>
              <a:t>T</a:t>
            </a:r>
            <a:r>
              <a:rPr lang="vi-VN" sz="2000" smtClean="0"/>
              <a:t>ính </a:t>
            </a:r>
            <a:r>
              <a:rPr lang="vi-VN" sz="2000"/>
              <a:t>toàn vẹn: xác định ai được quyền sửa hay sử dụng tài nguyên nào.</a:t>
            </a:r>
          </a:p>
          <a:p>
            <a:pPr lvl="1"/>
            <a:r>
              <a:rPr lang="vi-VN" sz="2000" smtClean="0"/>
              <a:t>Tính </a:t>
            </a:r>
            <a:r>
              <a:rPr lang="vi-VN" sz="2000"/>
              <a:t>sẵn sàng: mô tả yêu cầu một người dùng hợp lệ có thể sử dụng tài nguyên nào</a:t>
            </a:r>
            <a:r>
              <a:rPr lang="vi-VN" sz="2000" smtClean="0"/>
              <a:t>.</a:t>
            </a:r>
            <a:endParaRPr lang="en-US" sz="2000" smtClean="0"/>
          </a:p>
          <a:p>
            <a:pPr lvl="0"/>
            <a:r>
              <a:rPr lang="en-US" sz="2000" smtClean="0"/>
              <a:t>Mục tiêu:</a:t>
            </a:r>
          </a:p>
          <a:p>
            <a:pPr lvl="1"/>
            <a:r>
              <a:rPr lang="vi-VN" sz="2000" smtClean="0"/>
              <a:t>Dữ liệu</a:t>
            </a:r>
            <a:endParaRPr lang="en-US" sz="2000"/>
          </a:p>
          <a:p>
            <a:pPr lvl="1"/>
            <a:r>
              <a:rPr lang="en-US" sz="2000" smtClean="0"/>
              <a:t>Định danh</a:t>
            </a:r>
          </a:p>
          <a:p>
            <a:pPr lvl="1"/>
            <a:r>
              <a:rPr lang="en-US" sz="2000" smtClean="0"/>
              <a:t>Tính sẵn sàng</a:t>
            </a:r>
          </a:p>
          <a:p>
            <a:pPr lvl="0"/>
            <a:r>
              <a:rPr lang="en-US" sz="2000" smtClean="0"/>
              <a:t>Kẻ tấn công:</a:t>
            </a:r>
          </a:p>
          <a:p>
            <a:pPr lvl="1"/>
            <a:r>
              <a:rPr lang="en-US" sz="2000" smtClean="0"/>
              <a:t>Chuyên gia</a:t>
            </a:r>
          </a:p>
          <a:p>
            <a:pPr lvl="1"/>
            <a:r>
              <a:rPr lang="en-US" sz="2000" smtClean="0"/>
              <a:t>Lừa đảo</a:t>
            </a:r>
          </a:p>
          <a:p>
            <a:pPr lvl="1"/>
            <a:r>
              <a:rPr lang="en-US" sz="2000" smtClean="0"/>
              <a:t>Tội phạm máy tính</a:t>
            </a:r>
            <a:endParaRPr lang="en-US" sz="2000"/>
          </a:p>
        </p:txBody>
      </p:sp>
      <p:sp>
        <p:nvSpPr>
          <p:cNvPr id="2" name="Slide Number Placeholder 1"/>
          <p:cNvSpPr>
            <a:spLocks noGrp="1"/>
          </p:cNvSpPr>
          <p:nvPr>
            <p:ph type="sldNum" sz="quarter" idx="12"/>
          </p:nvPr>
        </p:nvSpPr>
        <p:spPr/>
        <p:txBody>
          <a:bodyPr/>
          <a:lstStyle/>
          <a:p>
            <a:fld id="{7A54E1E4-31D2-4635-9AD2-40AAC9D00496}" type="slidenum">
              <a:rPr lang="en-US" smtClean="0"/>
              <a:pPr/>
              <a:t>8</a:t>
            </a:fld>
            <a:endParaRPr lang="en-US"/>
          </a:p>
        </p:txBody>
      </p:sp>
    </p:spTree>
    <p:extLst>
      <p:ext uri="{BB962C8B-B14F-4D97-AF65-F5344CB8AC3E}">
        <p14:creationId xmlns:p14="http://schemas.microsoft.com/office/powerpoint/2010/main" val="192356415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0" hangingPunct="0"/>
            <a:r>
              <a:rPr lang="en-US" smtClean="0"/>
              <a:t>Mô hình nguy cơ</a:t>
            </a:r>
            <a:endParaRPr lang="en-US"/>
          </a:p>
        </p:txBody>
      </p:sp>
      <p:sp>
        <p:nvSpPr>
          <p:cNvPr id="41987" name="Rectangle 3"/>
          <p:cNvSpPr>
            <a:spLocks noGrp="1" noChangeArrowheads="1"/>
          </p:cNvSpPr>
          <p:nvPr>
            <p:ph type="body" idx="1"/>
          </p:nvPr>
        </p:nvSpPr>
        <p:spPr>
          <a:xfrm>
            <a:off x="308919" y="1143000"/>
            <a:ext cx="8454081" cy="4341812"/>
          </a:xfrm>
        </p:spPr>
        <p:txBody>
          <a:bodyPr/>
          <a:lstStyle/>
          <a:p>
            <a:pPr lvl="0"/>
            <a:r>
              <a:rPr lang="en-US" sz="2000" smtClean="0"/>
              <a:t>Các nguy cơ chủ yếu</a:t>
            </a:r>
          </a:p>
          <a:p>
            <a:pPr lvl="1"/>
            <a:r>
              <a:rPr lang="en-US" sz="2000" smtClean="0"/>
              <a:t>Mất thiết bị</a:t>
            </a:r>
          </a:p>
          <a:p>
            <a:pPr lvl="1"/>
            <a:r>
              <a:rPr lang="en-US" sz="2000" smtClean="0"/>
              <a:t>Tấn công từ chối dịch vụ</a:t>
            </a:r>
          </a:p>
          <a:p>
            <a:pPr lvl="1"/>
            <a:r>
              <a:rPr lang="en-US" sz="2000" smtClean="0"/>
              <a:t>Tấn công không dây</a:t>
            </a:r>
          </a:p>
          <a:p>
            <a:pPr lvl="1"/>
            <a:r>
              <a:rPr lang="en-US" sz="2000" smtClean="0"/>
              <a:t>Tấn công xâm nhập</a:t>
            </a:r>
          </a:p>
          <a:p>
            <a:pPr lvl="1"/>
            <a:r>
              <a:rPr lang="en-US" sz="2000" smtClean="0"/>
              <a:t>Virút và sâu</a:t>
            </a:r>
          </a:p>
          <a:p>
            <a:pPr lvl="1"/>
            <a:r>
              <a:rPr lang="en-US" sz="2000" smtClean="0"/>
              <a:t>Tấn công dựa trên hạ tầng</a:t>
            </a:r>
          </a:p>
          <a:p>
            <a:pPr lvl="1"/>
            <a:r>
              <a:rPr lang="en-US" sz="2000" smtClean="0"/>
              <a:t>Tấn công tính thêm phí</a:t>
            </a:r>
            <a:endParaRPr lang="en-US" sz="2000"/>
          </a:p>
        </p:txBody>
      </p:sp>
      <p:sp>
        <p:nvSpPr>
          <p:cNvPr id="2" name="Slide Number Placeholder 1"/>
          <p:cNvSpPr>
            <a:spLocks noGrp="1"/>
          </p:cNvSpPr>
          <p:nvPr>
            <p:ph type="sldNum" sz="quarter" idx="12"/>
          </p:nvPr>
        </p:nvSpPr>
        <p:spPr/>
        <p:txBody>
          <a:bodyPr/>
          <a:lstStyle/>
          <a:p>
            <a:fld id="{7A54E1E4-31D2-4635-9AD2-40AAC9D00496}" type="slidenum">
              <a:rPr lang="en-US" smtClean="0"/>
              <a:pPr/>
              <a:t>9</a:t>
            </a:fld>
            <a:endParaRPr lang="en-US"/>
          </a:p>
        </p:txBody>
      </p:sp>
    </p:spTree>
    <p:extLst>
      <p:ext uri="{BB962C8B-B14F-4D97-AF65-F5344CB8AC3E}">
        <p14:creationId xmlns:p14="http://schemas.microsoft.com/office/powerpoint/2010/main" val="254855838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Theme 3">
      <a:dk1>
        <a:srgbClr val="000000"/>
      </a:dk1>
      <a:lt1>
        <a:srgbClr val="FFFFFF"/>
      </a:lt1>
      <a:dk2>
        <a:srgbClr val="1D1F6F"/>
      </a:dk2>
      <a:lt2>
        <a:srgbClr val="C0C0C0"/>
      </a:lt2>
      <a:accent1>
        <a:srgbClr val="4987E3"/>
      </a:accent1>
      <a:accent2>
        <a:srgbClr val="D9520F"/>
      </a:accent2>
      <a:accent3>
        <a:srgbClr val="FFFFFF"/>
      </a:accent3>
      <a:accent4>
        <a:srgbClr val="000000"/>
      </a:accent4>
      <a:accent5>
        <a:srgbClr val="B1C3EF"/>
      </a:accent5>
      <a:accent6>
        <a:srgbClr val="C4490C"/>
      </a:accent6>
      <a:hlink>
        <a:srgbClr val="36A1B6"/>
      </a:hlink>
      <a:folHlink>
        <a:srgbClr val="9CC769"/>
      </a:folHlink>
    </a:clrScheme>
    <a:fontScheme name="Office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Office Theme 1">
        <a:dk1>
          <a:srgbClr val="000000"/>
        </a:dk1>
        <a:lt1>
          <a:srgbClr val="FFFFFF"/>
        </a:lt1>
        <a:dk2>
          <a:srgbClr val="135377"/>
        </a:dk2>
        <a:lt2>
          <a:srgbClr val="969696"/>
        </a:lt2>
        <a:accent1>
          <a:srgbClr val="2AA08A"/>
        </a:accent1>
        <a:accent2>
          <a:srgbClr val="9C88E6"/>
        </a:accent2>
        <a:accent3>
          <a:srgbClr val="FFFFFF"/>
        </a:accent3>
        <a:accent4>
          <a:srgbClr val="000000"/>
        </a:accent4>
        <a:accent5>
          <a:srgbClr val="ACCDC4"/>
        </a:accent5>
        <a:accent6>
          <a:srgbClr val="8D7BD0"/>
        </a:accent6>
        <a:hlink>
          <a:srgbClr val="7D96D3"/>
        </a:hlink>
        <a:folHlink>
          <a:srgbClr val="DEDB70"/>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351155"/>
        </a:dk2>
        <a:lt2>
          <a:srgbClr val="969696"/>
        </a:lt2>
        <a:accent1>
          <a:srgbClr val="117AC1"/>
        </a:accent1>
        <a:accent2>
          <a:srgbClr val="38B890"/>
        </a:accent2>
        <a:accent3>
          <a:srgbClr val="FFFFFF"/>
        </a:accent3>
        <a:accent4>
          <a:srgbClr val="000000"/>
        </a:accent4>
        <a:accent5>
          <a:srgbClr val="AABEDD"/>
        </a:accent5>
        <a:accent6>
          <a:srgbClr val="32A682"/>
        </a:accent6>
        <a:hlink>
          <a:srgbClr val="D17FB6"/>
        </a:hlink>
        <a:folHlink>
          <a:srgbClr val="E3981D"/>
        </a:folHlink>
      </a:clrScheme>
      <a:clrMap bg1="lt1" tx1="dk1" bg2="lt2" tx2="dk2" accent1="accent1" accent2="accent2" accent3="accent3" accent4="accent4" accent5="accent5" accent6="accent6" hlink="hlink" folHlink="folHlink"/>
    </a:extraClrScheme>
    <a:extraClrScheme>
      <a:clrScheme name="Office Theme 3">
        <a:dk1>
          <a:srgbClr val="000000"/>
        </a:dk1>
        <a:lt1>
          <a:srgbClr val="FFFFFF"/>
        </a:lt1>
        <a:dk2>
          <a:srgbClr val="1D1F6F"/>
        </a:dk2>
        <a:lt2>
          <a:srgbClr val="C0C0C0"/>
        </a:lt2>
        <a:accent1>
          <a:srgbClr val="4987E3"/>
        </a:accent1>
        <a:accent2>
          <a:srgbClr val="D9520F"/>
        </a:accent2>
        <a:accent3>
          <a:srgbClr val="FFFFFF"/>
        </a:accent3>
        <a:accent4>
          <a:srgbClr val="000000"/>
        </a:accent4>
        <a:accent5>
          <a:srgbClr val="B1C3EF"/>
        </a:accent5>
        <a:accent6>
          <a:srgbClr val="C4490C"/>
        </a:accent6>
        <a:hlink>
          <a:srgbClr val="36A1B6"/>
        </a:hlink>
        <a:folHlink>
          <a:srgbClr val="9CC76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cdb2004192l</Template>
  <TotalTime>601</TotalTime>
  <Words>2370</Words>
  <Application>Microsoft Office PowerPoint</Application>
  <PresentationFormat>On-screen Show (4:3)</PresentationFormat>
  <Paragraphs>405</Paragraphs>
  <Slides>35</Slides>
  <Notes>35</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35</vt:i4>
      </vt:variant>
    </vt:vector>
  </HeadingPairs>
  <TitlesOfParts>
    <vt:vector size="43" baseType="lpstr">
      <vt:lpstr>Arial</vt:lpstr>
      <vt:lpstr>Calibri</vt:lpstr>
      <vt:lpstr>Cambria Math</vt:lpstr>
      <vt:lpstr>Verdana</vt:lpstr>
      <vt:lpstr>Wingdings</vt:lpstr>
      <vt:lpstr>Office Theme</vt:lpstr>
      <vt:lpstr>Image</vt:lpstr>
      <vt:lpstr>Bitmap Image</vt:lpstr>
      <vt:lpstr>MOBILE SECURITY</vt:lpstr>
      <vt:lpstr>Nội dung</vt:lpstr>
      <vt:lpstr>Thiết bị di động</vt:lpstr>
      <vt:lpstr>Thiết bị di động</vt:lpstr>
      <vt:lpstr>Công nghệ không dây</vt:lpstr>
      <vt:lpstr>Công nghệ mạng</vt:lpstr>
      <vt:lpstr>Hệ điều hành điện thoại thông minh</vt:lpstr>
      <vt:lpstr>Mô hình nguy cơ</vt:lpstr>
      <vt:lpstr>Mô hình nguy cơ</vt:lpstr>
      <vt:lpstr>Mất thiết bị</vt:lpstr>
      <vt:lpstr>Tấn công từ chối dịch vụ</vt:lpstr>
      <vt:lpstr>Tấn công không dây</vt:lpstr>
      <vt:lpstr>Tấn công xâm nhập</vt:lpstr>
      <vt:lpstr>Phần mềm độc hại</vt:lpstr>
      <vt:lpstr>Virút và sâu</vt:lpstr>
      <vt:lpstr>Phần mềm độc hại</vt:lpstr>
      <vt:lpstr>Tấn công dựa trên cơ sở hạ tầng</vt:lpstr>
      <vt:lpstr>Tấn công tính thêm phí</vt:lpstr>
      <vt:lpstr>Tấn công cross-service</vt:lpstr>
      <vt:lpstr>Tấn công cross-service</vt:lpstr>
      <vt:lpstr>Tấn công cross-service</vt:lpstr>
      <vt:lpstr>Tấn công cross-service</vt:lpstr>
      <vt:lpstr>Giao thức và chi trả di động</vt:lpstr>
      <vt:lpstr>Giao thức và chi trả di động</vt:lpstr>
      <vt:lpstr>Giao thức và chi trả di động</vt:lpstr>
      <vt:lpstr>Thanh toán POS ảo</vt:lpstr>
      <vt:lpstr>Thanh toán POS ảo</vt:lpstr>
      <vt:lpstr>Thanh toán POS ảo</vt:lpstr>
      <vt:lpstr>Thanh toán POS thực</vt:lpstr>
      <vt:lpstr>Thanh toán POS thực</vt:lpstr>
      <vt:lpstr>Thanh toán POS thực</vt:lpstr>
      <vt:lpstr>Thanh toán POS thực</vt:lpstr>
      <vt:lpstr>Demo</vt:lpstr>
      <vt:lpstr>Reference</vt:lpstr>
      <vt:lpstr>PowerPoint Presentation</vt:lpstr>
    </vt:vector>
  </TitlesOfParts>
  <Company>Home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Security</dc:title>
  <dc:creator>Group 5</dc:creator>
  <cp:lastModifiedBy>Alex Huynh</cp:lastModifiedBy>
  <cp:revision>59</cp:revision>
  <dcterms:created xsi:type="dcterms:W3CDTF">2014-09-07T14:18:51Z</dcterms:created>
  <dcterms:modified xsi:type="dcterms:W3CDTF">2014-09-16T06:51:29Z</dcterms:modified>
</cp:coreProperties>
</file>

<file path=docProps/thumbnail.jpeg>
</file>